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1"/>
  </p:notesMasterIdLst>
  <p:sldIdLst>
    <p:sldId id="256" r:id="rId2"/>
    <p:sldId id="267" r:id="rId3"/>
    <p:sldId id="257" r:id="rId4"/>
    <p:sldId id="268" r:id="rId5"/>
    <p:sldId id="269" r:id="rId6"/>
    <p:sldId id="264" r:id="rId7"/>
    <p:sldId id="300" r:id="rId8"/>
    <p:sldId id="266" r:id="rId9"/>
    <p:sldId id="292" r:id="rId10"/>
    <p:sldId id="313" r:id="rId11"/>
    <p:sldId id="301" r:id="rId12"/>
    <p:sldId id="271" r:id="rId13"/>
    <p:sldId id="270" r:id="rId14"/>
    <p:sldId id="297" r:id="rId15"/>
    <p:sldId id="276" r:id="rId16"/>
    <p:sldId id="286" r:id="rId17"/>
    <p:sldId id="299" r:id="rId18"/>
    <p:sldId id="278" r:id="rId19"/>
    <p:sldId id="279" r:id="rId20"/>
    <p:sldId id="281" r:id="rId21"/>
    <p:sldId id="282" r:id="rId22"/>
    <p:sldId id="285" r:id="rId23"/>
    <p:sldId id="284" r:id="rId24"/>
    <p:sldId id="287" r:id="rId25"/>
    <p:sldId id="314" r:id="rId26"/>
    <p:sldId id="288" r:id="rId27"/>
    <p:sldId id="298" r:id="rId28"/>
    <p:sldId id="262" r:id="rId29"/>
    <p:sldId id="302" r:id="rId30"/>
    <p:sldId id="306" r:id="rId31"/>
    <p:sldId id="303" r:id="rId32"/>
    <p:sldId id="305" r:id="rId33"/>
    <p:sldId id="304" r:id="rId34"/>
    <p:sldId id="307" r:id="rId35"/>
    <p:sldId id="308" r:id="rId36"/>
    <p:sldId id="309" r:id="rId37"/>
    <p:sldId id="311" r:id="rId38"/>
    <p:sldId id="312" r:id="rId39"/>
    <p:sldId id="310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3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1FAE77-8200-4497-8BFB-F471AD002BE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PK"/>
        </a:p>
      </dgm:t>
    </dgm:pt>
    <dgm:pt modelId="{7AD74DA3-2247-4088-BC4F-60593A0283B6}">
      <dgm:prSet phldrT="[Text]" custT="1"/>
      <dgm:spPr/>
      <dgm:t>
        <a:bodyPr/>
        <a:lstStyle/>
        <a:p>
          <a:r>
            <a:rPr lang="en-US" sz="1800" dirty="0"/>
            <a:t>FSH, AMH, Inhibin</a:t>
          </a:r>
          <a:endParaRPr lang="en-PK" sz="1800" dirty="0"/>
        </a:p>
      </dgm:t>
    </dgm:pt>
    <dgm:pt modelId="{56E4A8A9-F33D-4B0F-956E-A357496C4E39}" type="parTrans" cxnId="{038025AE-48EF-4A33-95EA-E526872D62E2}">
      <dgm:prSet/>
      <dgm:spPr/>
      <dgm:t>
        <a:bodyPr/>
        <a:lstStyle/>
        <a:p>
          <a:endParaRPr lang="en-PK"/>
        </a:p>
      </dgm:t>
    </dgm:pt>
    <dgm:pt modelId="{218A1ABB-4C6B-4705-A911-DF0771376494}" type="sibTrans" cxnId="{038025AE-48EF-4A33-95EA-E526872D62E2}">
      <dgm:prSet/>
      <dgm:spPr/>
      <dgm:t>
        <a:bodyPr/>
        <a:lstStyle/>
        <a:p>
          <a:endParaRPr lang="en-PK"/>
        </a:p>
      </dgm:t>
    </dgm:pt>
    <dgm:pt modelId="{2AFF9144-C50E-4919-AFAA-7E35A44D1639}">
      <dgm:prSet phldrT="[Text]" custT="1"/>
      <dgm:spPr/>
      <dgm:t>
        <a:bodyPr/>
        <a:lstStyle/>
        <a:p>
          <a:r>
            <a:rPr lang="en-US" sz="1800" dirty="0"/>
            <a:t>Single nucleotide polymorphism for FSH R, LH R, AMH R</a:t>
          </a:r>
          <a:endParaRPr lang="en-PK" sz="1800" dirty="0"/>
        </a:p>
      </dgm:t>
    </dgm:pt>
    <dgm:pt modelId="{F69AFCC7-FEB0-44CB-A317-F4F80E77B78D}" type="parTrans" cxnId="{11D997A4-A97E-4F00-B5A4-255AEB13D70B}">
      <dgm:prSet/>
      <dgm:spPr/>
      <dgm:t>
        <a:bodyPr/>
        <a:lstStyle/>
        <a:p>
          <a:endParaRPr lang="en-PK"/>
        </a:p>
      </dgm:t>
    </dgm:pt>
    <dgm:pt modelId="{E1784FA8-D207-4AF2-998F-BA35585AE2CC}" type="sibTrans" cxnId="{11D997A4-A97E-4F00-B5A4-255AEB13D70B}">
      <dgm:prSet/>
      <dgm:spPr/>
      <dgm:t>
        <a:bodyPr/>
        <a:lstStyle/>
        <a:p>
          <a:endParaRPr lang="en-PK"/>
        </a:p>
      </dgm:t>
    </dgm:pt>
    <dgm:pt modelId="{1EE5A706-59E6-45AD-8490-AF9CA46533CB}">
      <dgm:prSet phldrT="[Text]" custT="1"/>
      <dgm:spPr/>
      <dgm:t>
        <a:bodyPr/>
        <a:lstStyle/>
        <a:p>
          <a:r>
            <a:rPr lang="en-US" sz="1800" dirty="0"/>
            <a:t>Antral Follicular count AFC</a:t>
          </a:r>
          <a:endParaRPr lang="en-PK" sz="1800" dirty="0"/>
        </a:p>
      </dgm:t>
    </dgm:pt>
    <dgm:pt modelId="{67B8BC5B-DF01-4FAC-AD63-D370203F4C8F}" type="parTrans" cxnId="{C4B9C790-D3E7-4E01-9EC6-80BDAC68CA7A}">
      <dgm:prSet/>
      <dgm:spPr/>
      <dgm:t>
        <a:bodyPr/>
        <a:lstStyle/>
        <a:p>
          <a:endParaRPr lang="en-PK"/>
        </a:p>
      </dgm:t>
    </dgm:pt>
    <dgm:pt modelId="{2A04FB24-E95B-41F9-A734-34E7315A5B78}" type="sibTrans" cxnId="{C4B9C790-D3E7-4E01-9EC6-80BDAC68CA7A}">
      <dgm:prSet/>
      <dgm:spPr/>
      <dgm:t>
        <a:bodyPr/>
        <a:lstStyle/>
        <a:p>
          <a:endParaRPr lang="en-PK"/>
        </a:p>
      </dgm:t>
    </dgm:pt>
    <dgm:pt modelId="{B465C697-F58D-4FC0-BA39-7E532E3D3AF4}" type="pres">
      <dgm:prSet presAssocID="{6E1FAE77-8200-4497-8BFB-F471AD002BE8}" presName="diagram" presStyleCnt="0">
        <dgm:presLayoutVars>
          <dgm:dir/>
          <dgm:resizeHandles val="exact"/>
        </dgm:presLayoutVars>
      </dgm:prSet>
      <dgm:spPr/>
    </dgm:pt>
    <dgm:pt modelId="{9B5B5975-B448-4604-BB82-A9317D16D9EE}" type="pres">
      <dgm:prSet presAssocID="{7AD74DA3-2247-4088-BC4F-60593A0283B6}" presName="node" presStyleLbl="node1" presStyleIdx="0" presStyleCnt="3" custScaleX="33028" custScaleY="13735" custLinFactNeighborX="25239" custLinFactNeighborY="-10497">
        <dgm:presLayoutVars>
          <dgm:bulletEnabled val="1"/>
        </dgm:presLayoutVars>
      </dgm:prSet>
      <dgm:spPr/>
    </dgm:pt>
    <dgm:pt modelId="{817578F8-5C14-48B4-B494-B1A5E5AE2901}" type="pres">
      <dgm:prSet presAssocID="{218A1ABB-4C6B-4705-A911-DF0771376494}" presName="sibTrans" presStyleCnt="0"/>
      <dgm:spPr/>
    </dgm:pt>
    <dgm:pt modelId="{A091EA3D-98E0-465E-BD91-0C5581689223}" type="pres">
      <dgm:prSet presAssocID="{2AFF9144-C50E-4919-AFAA-7E35A44D1639}" presName="node" presStyleLbl="node1" presStyleIdx="1" presStyleCnt="3" custScaleX="27829" custScaleY="15088" custLinFactNeighborX="-14432" custLinFactNeighborY="29161">
        <dgm:presLayoutVars>
          <dgm:bulletEnabled val="1"/>
        </dgm:presLayoutVars>
      </dgm:prSet>
      <dgm:spPr/>
    </dgm:pt>
    <dgm:pt modelId="{4C3A0430-77AC-435A-A18C-1F4D6976F6AF}" type="pres">
      <dgm:prSet presAssocID="{E1784FA8-D207-4AF2-998F-BA35585AE2CC}" presName="sibTrans" presStyleCnt="0"/>
      <dgm:spPr/>
    </dgm:pt>
    <dgm:pt modelId="{36E43159-ABA9-4650-B3F1-F6E207368A58}" type="pres">
      <dgm:prSet presAssocID="{1EE5A706-59E6-45AD-8490-AF9CA46533CB}" presName="node" presStyleLbl="node1" presStyleIdx="2" presStyleCnt="3" custScaleX="28407" custScaleY="11526" custLinFactNeighborX="6324" custLinFactNeighborY="-19071">
        <dgm:presLayoutVars>
          <dgm:bulletEnabled val="1"/>
        </dgm:presLayoutVars>
      </dgm:prSet>
      <dgm:spPr/>
    </dgm:pt>
  </dgm:ptLst>
  <dgm:cxnLst>
    <dgm:cxn modelId="{DA2A6011-407A-44AF-A457-82ED334953F6}" type="presOf" srcId="{1EE5A706-59E6-45AD-8490-AF9CA46533CB}" destId="{36E43159-ABA9-4650-B3F1-F6E207368A58}" srcOrd="0" destOrd="0" presId="urn:microsoft.com/office/officeart/2005/8/layout/default"/>
    <dgm:cxn modelId="{3B606D25-0BF5-48A7-B3E6-7A489322848D}" type="presOf" srcId="{6E1FAE77-8200-4497-8BFB-F471AD002BE8}" destId="{B465C697-F58D-4FC0-BA39-7E532E3D3AF4}" srcOrd="0" destOrd="0" presId="urn:microsoft.com/office/officeart/2005/8/layout/default"/>
    <dgm:cxn modelId="{C4B9C790-D3E7-4E01-9EC6-80BDAC68CA7A}" srcId="{6E1FAE77-8200-4497-8BFB-F471AD002BE8}" destId="{1EE5A706-59E6-45AD-8490-AF9CA46533CB}" srcOrd="2" destOrd="0" parTransId="{67B8BC5B-DF01-4FAC-AD63-D370203F4C8F}" sibTransId="{2A04FB24-E95B-41F9-A734-34E7315A5B78}"/>
    <dgm:cxn modelId="{11D997A4-A97E-4F00-B5A4-255AEB13D70B}" srcId="{6E1FAE77-8200-4497-8BFB-F471AD002BE8}" destId="{2AFF9144-C50E-4919-AFAA-7E35A44D1639}" srcOrd="1" destOrd="0" parTransId="{F69AFCC7-FEB0-44CB-A317-F4F80E77B78D}" sibTransId="{E1784FA8-D207-4AF2-998F-BA35585AE2CC}"/>
    <dgm:cxn modelId="{038025AE-48EF-4A33-95EA-E526872D62E2}" srcId="{6E1FAE77-8200-4497-8BFB-F471AD002BE8}" destId="{7AD74DA3-2247-4088-BC4F-60593A0283B6}" srcOrd="0" destOrd="0" parTransId="{56E4A8A9-F33D-4B0F-956E-A357496C4E39}" sibTransId="{218A1ABB-4C6B-4705-A911-DF0771376494}"/>
    <dgm:cxn modelId="{2909D0DC-79AA-4B47-821B-68FA89AAE330}" type="presOf" srcId="{2AFF9144-C50E-4919-AFAA-7E35A44D1639}" destId="{A091EA3D-98E0-465E-BD91-0C5581689223}" srcOrd="0" destOrd="0" presId="urn:microsoft.com/office/officeart/2005/8/layout/default"/>
    <dgm:cxn modelId="{31651FEF-7E14-4B28-80FD-10B606769B22}" type="presOf" srcId="{7AD74DA3-2247-4088-BC4F-60593A0283B6}" destId="{9B5B5975-B448-4604-BB82-A9317D16D9EE}" srcOrd="0" destOrd="0" presId="urn:microsoft.com/office/officeart/2005/8/layout/default"/>
    <dgm:cxn modelId="{47FAD02A-ED9C-4BC0-A03C-655536CE02B3}" type="presParOf" srcId="{B465C697-F58D-4FC0-BA39-7E532E3D3AF4}" destId="{9B5B5975-B448-4604-BB82-A9317D16D9EE}" srcOrd="0" destOrd="0" presId="urn:microsoft.com/office/officeart/2005/8/layout/default"/>
    <dgm:cxn modelId="{FF3B9A5D-3127-44A8-B5B0-A57A57EFA11B}" type="presParOf" srcId="{B465C697-F58D-4FC0-BA39-7E532E3D3AF4}" destId="{817578F8-5C14-48B4-B494-B1A5E5AE2901}" srcOrd="1" destOrd="0" presId="urn:microsoft.com/office/officeart/2005/8/layout/default"/>
    <dgm:cxn modelId="{CBCF488D-C8FD-4FEF-97E8-695186D0706E}" type="presParOf" srcId="{B465C697-F58D-4FC0-BA39-7E532E3D3AF4}" destId="{A091EA3D-98E0-465E-BD91-0C5581689223}" srcOrd="2" destOrd="0" presId="urn:microsoft.com/office/officeart/2005/8/layout/default"/>
    <dgm:cxn modelId="{801E40BC-B785-4B53-8B91-4B27184E361C}" type="presParOf" srcId="{B465C697-F58D-4FC0-BA39-7E532E3D3AF4}" destId="{4C3A0430-77AC-435A-A18C-1F4D6976F6AF}" srcOrd="3" destOrd="0" presId="urn:microsoft.com/office/officeart/2005/8/layout/default"/>
    <dgm:cxn modelId="{39EBF797-08E4-447B-8CE3-5D77F602C351}" type="presParOf" srcId="{B465C697-F58D-4FC0-BA39-7E532E3D3AF4}" destId="{36E43159-ABA9-4650-B3F1-F6E207368A58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B5975-B448-4604-BB82-A9317D16D9EE}">
      <dsp:nvSpPr>
        <dsp:cNvPr id="0" name=""/>
        <dsp:cNvSpPr/>
      </dsp:nvSpPr>
      <dsp:spPr>
        <a:xfrm>
          <a:off x="3827341" y="0"/>
          <a:ext cx="3175278" cy="7922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FSH, AMH, Inhibin</a:t>
          </a:r>
          <a:endParaRPr lang="en-PK" sz="1800" kern="1200" dirty="0"/>
        </a:p>
      </dsp:txBody>
      <dsp:txXfrm>
        <a:off x="3827341" y="0"/>
        <a:ext cx="3175278" cy="792281"/>
      </dsp:txXfrm>
    </dsp:sp>
    <dsp:sp modelId="{A091EA3D-98E0-465E-BD91-0C5581689223}">
      <dsp:nvSpPr>
        <dsp:cNvPr id="0" name=""/>
        <dsp:cNvSpPr/>
      </dsp:nvSpPr>
      <dsp:spPr>
        <a:xfrm>
          <a:off x="4150080" y="2233249"/>
          <a:ext cx="2675452" cy="870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Single nucleotide polymorphism for FSH R, LH R, AMH R</a:t>
          </a:r>
          <a:endParaRPr lang="en-PK" sz="1800" kern="1200" dirty="0"/>
        </a:p>
      </dsp:txBody>
      <dsp:txXfrm>
        <a:off x="4150080" y="2233249"/>
        <a:ext cx="2675452" cy="870327"/>
      </dsp:txXfrm>
    </dsp:sp>
    <dsp:sp modelId="{36E43159-ABA9-4650-B3F1-F6E207368A58}">
      <dsp:nvSpPr>
        <dsp:cNvPr id="0" name=""/>
        <dsp:cNvSpPr/>
      </dsp:nvSpPr>
      <dsp:spPr>
        <a:xfrm>
          <a:off x="4049422" y="1282780"/>
          <a:ext cx="2731020" cy="664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Antral Follicular count AFC</a:t>
          </a:r>
          <a:endParaRPr lang="en-PK" sz="1800" kern="1200" dirty="0"/>
        </a:p>
      </dsp:txBody>
      <dsp:txXfrm>
        <a:off x="4049422" y="1282780"/>
        <a:ext cx="2731020" cy="6648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A9E7B-2E67-4F53-9746-F2E9466D2EE8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9371C-ABAC-459A-8185-2C30C135DFE5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32992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9371C-ABAC-459A-8185-2C30C135DFE5}" type="slidenum">
              <a:rPr lang="en-PK" smtClean="0"/>
              <a:t>15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222097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C6CA9-1BDA-66FE-53DA-976E8A3D1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8B479E-AF6D-678B-C751-55346B741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0338C2-F217-F272-7D24-2DF0F18C8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C469BB-2064-EE18-5C66-A8C9A037F9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9371C-ABAC-459A-8185-2C30C135DFE5}" type="slidenum">
              <a:rPr lang="en-PK" smtClean="0"/>
              <a:t>17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880563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9371C-ABAC-459A-8185-2C30C135DFE5}" type="slidenum">
              <a:rPr lang="en-PK" smtClean="0"/>
              <a:t>34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078600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4901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992435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990395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90158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26980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9677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43528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36839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47606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8173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28178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6981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262948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033590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89377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215055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28746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54529-7304-4E97-B1DB-BBCE79F09DD4}" type="datetimeFigureOut">
              <a:rPr lang="en-PK" smtClean="0"/>
              <a:t>20/02/2025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F28BD-6FB0-42F4-B47C-21B91B896C93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9555080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93783-C196-EB0A-FB5B-A72F830819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" y="1889760"/>
            <a:ext cx="9494520" cy="2217019"/>
          </a:xfrm>
        </p:spPr>
        <p:txBody>
          <a:bodyPr/>
          <a:lstStyle/>
          <a:p>
            <a:pPr algn="ctr"/>
            <a:r>
              <a:rPr lang="en-US" dirty="0"/>
              <a:t>Ovarian stimulation Protocols </a:t>
            </a:r>
            <a:br>
              <a:rPr lang="en-US" dirty="0"/>
            </a:br>
            <a:r>
              <a:rPr lang="en-US" dirty="0"/>
              <a:t>in ART</a:t>
            </a:r>
            <a:endParaRPr lang="en-P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29DC73-55E1-2888-830B-CB0CAD01B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9210438" cy="1117687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11200" dirty="0"/>
              <a:t>Prof Shamila Ijaz Munir</a:t>
            </a:r>
          </a:p>
          <a:p>
            <a:pPr algn="ctr"/>
            <a:r>
              <a:rPr lang="en-US" sz="11200" dirty="0"/>
              <a:t>MRCOG(UK), FRCOG(UK), FACOG(USA), MHPE (UHS)</a:t>
            </a:r>
          </a:p>
          <a:p>
            <a:pPr algn="ctr"/>
            <a:r>
              <a:rPr lang="en-US" sz="11200" dirty="0"/>
              <a:t>Fellowship in Rep Med and ART (Germany)</a:t>
            </a:r>
          </a:p>
          <a:p>
            <a:pPr algn="ctr"/>
            <a:r>
              <a:rPr lang="en-US" sz="11200" dirty="0"/>
              <a:t>Diploma in </a:t>
            </a:r>
            <a:r>
              <a:rPr lang="en-US" sz="11200" dirty="0" err="1"/>
              <a:t>Urogynae</a:t>
            </a:r>
            <a:r>
              <a:rPr lang="en-US" sz="11200" dirty="0"/>
              <a:t> (Germany)</a:t>
            </a:r>
            <a:endParaRPr lang="en-P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23A7D3-8CF0-72C9-657D-8A2BD51E6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6552" y="91284"/>
            <a:ext cx="4225428" cy="237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75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225D6-B61C-AE7C-EE79-A9591FD59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1E3DE-120E-C62B-4AA8-9391A2CD8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know the selection criteria of women for IVF</a:t>
            </a:r>
          </a:p>
          <a:p>
            <a:r>
              <a:rPr lang="en-US" dirty="0"/>
              <a:t>To know different tests required for IVF</a:t>
            </a:r>
          </a:p>
          <a:p>
            <a:r>
              <a:rPr lang="en-US" dirty="0"/>
              <a:t>To know different protocols of ovarian stimulation,  advantages and disadvantages</a:t>
            </a:r>
          </a:p>
          <a:p>
            <a:r>
              <a:rPr lang="en-US" dirty="0"/>
              <a:t>To known about Trigger &amp; Luteal phase support</a:t>
            </a:r>
          </a:p>
          <a:p>
            <a:r>
              <a:rPr lang="en-US" dirty="0"/>
              <a:t>Way forward</a:t>
            </a:r>
            <a:endParaRPr lang="en-P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2CF792-04C7-7036-95C1-A2D6DDE29C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667" r="68375" b="13441"/>
          <a:stretch/>
        </p:blipFill>
        <p:spPr>
          <a:xfrm>
            <a:off x="7886700" y="4000500"/>
            <a:ext cx="3855720" cy="232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41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2685-44DF-7452-5D8C-CB5E4E4FA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 of Ovarian Stimulation Protocol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6377C-02B4-00B7-6065-8DE2CA1B6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49780"/>
            <a:ext cx="9613861" cy="4229099"/>
          </a:xfrm>
        </p:spPr>
        <p:txBody>
          <a:bodyPr>
            <a:normAutofit/>
          </a:bodyPr>
          <a:lstStyle/>
          <a:p>
            <a:r>
              <a:rPr lang="en-US" dirty="0"/>
              <a:t> Multifollicular development with gonadotrophin administration is the main stay of the ovarian stimulation.</a:t>
            </a:r>
          </a:p>
          <a:p>
            <a:endParaRPr lang="en-PK" dirty="0"/>
          </a:p>
          <a:p>
            <a:r>
              <a:rPr lang="en-US" dirty="0"/>
              <a:t>Secondly, all protocols work towards inhibition of premature LH surge as it causes poor egg quality, premature ovulation and disrupt the endometrium significantly reducing the chances of successful implantation and pregnancy</a:t>
            </a:r>
          </a:p>
          <a:p>
            <a:endParaRPr lang="en-US" dirty="0"/>
          </a:p>
          <a:p>
            <a:r>
              <a:rPr lang="en-US" dirty="0"/>
              <a:t>IVF protocols are different hormone regimens, which are selected for each woman individually.</a:t>
            </a:r>
          </a:p>
        </p:txBody>
      </p:sp>
    </p:spTree>
    <p:extLst>
      <p:ext uri="{BB962C8B-B14F-4D97-AF65-F5344CB8AC3E}">
        <p14:creationId xmlns:p14="http://schemas.microsoft.com/office/powerpoint/2010/main" val="2649104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B11F2-DE8C-D5B5-B165-3F8606F9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Ovarian Stimulation Protocols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5D9CE-C9DB-7741-DF9E-CA4EDCD71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345819" cy="4094407"/>
          </a:xfrm>
        </p:spPr>
        <p:txBody>
          <a:bodyPr>
            <a:normAutofit/>
          </a:bodyPr>
          <a:lstStyle/>
          <a:p>
            <a:r>
              <a:rPr lang="en-US" sz="2800" dirty="0"/>
              <a:t>Suppression Protocol/ long protocol</a:t>
            </a:r>
          </a:p>
          <a:p>
            <a:r>
              <a:rPr lang="en-US" sz="2800" dirty="0"/>
              <a:t>Flare Protocol/ short protocol</a:t>
            </a:r>
          </a:p>
          <a:p>
            <a:r>
              <a:rPr lang="en-US" sz="2800" dirty="0"/>
              <a:t>Antagonist protocol</a:t>
            </a:r>
            <a:endParaRPr lang="en-PK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AA6E9B-104C-EE25-B32A-CDFA283483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800" t="10637"/>
          <a:stretch/>
        </p:blipFill>
        <p:spPr>
          <a:xfrm>
            <a:off x="8161020" y="2468520"/>
            <a:ext cx="3649980" cy="39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0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95B49-B757-9A3D-4733-6376CFCDE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Injections of ART</a:t>
            </a:r>
            <a:endParaRPr lang="en-PK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CFA10C-AA75-6C38-C8E0-4E0A48578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5283"/>
          </a:xfrm>
        </p:spPr>
        <p:txBody>
          <a:bodyPr>
            <a:normAutofit/>
          </a:bodyPr>
          <a:lstStyle/>
          <a:p>
            <a:r>
              <a:rPr lang="en-US" dirty="0"/>
              <a:t>Gonadotrophin</a:t>
            </a:r>
          </a:p>
          <a:p>
            <a:r>
              <a:rPr lang="en-US" dirty="0"/>
              <a:t>HMG…………… </a:t>
            </a:r>
            <a:r>
              <a:rPr lang="en-US" dirty="0" err="1"/>
              <a:t>inj</a:t>
            </a:r>
            <a:r>
              <a:rPr lang="en-US" dirty="0"/>
              <a:t> </a:t>
            </a:r>
            <a:r>
              <a:rPr lang="en-US" dirty="0" err="1"/>
              <a:t>Menogon</a:t>
            </a:r>
            <a:r>
              <a:rPr lang="en-US" dirty="0"/>
              <a:t> IM (75 FSH, 75LH)</a:t>
            </a:r>
          </a:p>
          <a:p>
            <a:r>
              <a:rPr lang="en-US" dirty="0"/>
              <a:t>FSH……………..  </a:t>
            </a:r>
            <a:r>
              <a:rPr lang="en-US" dirty="0" err="1"/>
              <a:t>Inj</a:t>
            </a:r>
            <a:r>
              <a:rPr lang="en-US" dirty="0"/>
              <a:t> </a:t>
            </a:r>
            <a:r>
              <a:rPr lang="en-US" dirty="0" err="1"/>
              <a:t>Follitrope</a:t>
            </a:r>
            <a:r>
              <a:rPr lang="en-US" dirty="0"/>
              <a:t> IM (75 FSH, &lt;0.1 LH)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sz="2800" dirty="0" err="1"/>
              <a:t>GnRHa</a:t>
            </a:r>
            <a:r>
              <a:rPr lang="en-US" sz="2800" dirty="0"/>
              <a:t>…………    </a:t>
            </a:r>
            <a:r>
              <a:rPr lang="en-US" sz="2800" dirty="0" err="1"/>
              <a:t>Inj</a:t>
            </a:r>
            <a:r>
              <a:rPr lang="en-US" sz="2800" dirty="0"/>
              <a:t> </a:t>
            </a:r>
            <a:r>
              <a:rPr lang="en-US" sz="2800" dirty="0" err="1"/>
              <a:t>decapeptyl</a:t>
            </a:r>
            <a:r>
              <a:rPr lang="en-US" sz="2800" dirty="0"/>
              <a:t> S/C 0.1 mg</a:t>
            </a:r>
          </a:p>
          <a:p>
            <a:pPr lvl="1"/>
            <a:r>
              <a:rPr lang="en-US" sz="2800" dirty="0" err="1"/>
              <a:t>GnRHant</a:t>
            </a:r>
            <a:r>
              <a:rPr lang="en-US" sz="2800" dirty="0"/>
              <a:t>………… </a:t>
            </a:r>
            <a:r>
              <a:rPr lang="en-US" sz="2800" dirty="0" err="1"/>
              <a:t>Inj</a:t>
            </a:r>
            <a:r>
              <a:rPr lang="en-US" sz="2800" dirty="0"/>
              <a:t> </a:t>
            </a:r>
            <a:r>
              <a:rPr lang="en-US" sz="2800" dirty="0" err="1"/>
              <a:t>cetrotide</a:t>
            </a:r>
            <a:r>
              <a:rPr lang="en-US" sz="2800" dirty="0"/>
              <a:t> IM 0.25 mg</a:t>
            </a:r>
          </a:p>
          <a:p>
            <a:pPr lvl="1"/>
            <a:r>
              <a:rPr lang="en-US" sz="2800" dirty="0"/>
              <a:t>HCG …….           </a:t>
            </a:r>
            <a:r>
              <a:rPr lang="en-US" sz="2800" dirty="0" err="1"/>
              <a:t>Inj</a:t>
            </a:r>
            <a:r>
              <a:rPr lang="en-US" sz="2800" dirty="0"/>
              <a:t> IVF C 10,000 IU</a:t>
            </a:r>
          </a:p>
          <a:p>
            <a:pPr marL="457200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0347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302AAC-1B43-F72A-7ED1-F097FF92B1C3}"/>
              </a:ext>
            </a:extLst>
          </p:cNvPr>
          <p:cNvSpPr txBox="1"/>
          <p:nvPr/>
        </p:nvSpPr>
        <p:spPr>
          <a:xfrm>
            <a:off x="718714" y="1218337"/>
            <a:ext cx="8177635" cy="475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Ovulation induction – individualized</a:t>
            </a:r>
          </a:p>
          <a:p>
            <a:endParaRPr lang="en-US" sz="28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Patient Age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Type of infertility, cause, duration,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PCO / non  PCO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Past IVF protocol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BMI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Ovarian reserve tests</a:t>
            </a:r>
            <a:endParaRPr lang="en-PK" sz="2800" dirty="0"/>
          </a:p>
        </p:txBody>
      </p:sp>
    </p:spTree>
    <p:extLst>
      <p:ext uri="{BB962C8B-B14F-4D97-AF65-F5344CB8AC3E}">
        <p14:creationId xmlns:p14="http://schemas.microsoft.com/office/powerpoint/2010/main" val="3706707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118809-80EB-E2D1-CDB5-1F3A7306F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571500"/>
            <a:ext cx="97536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13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71CAEB2-0D04-A983-D30C-8C097E89136B}"/>
              </a:ext>
            </a:extLst>
          </p:cNvPr>
          <p:cNvSpPr txBox="1"/>
          <p:nvPr/>
        </p:nvSpPr>
        <p:spPr>
          <a:xfrm>
            <a:off x="2816225" y="52018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sz="3200" dirty="0"/>
              <a:t>Ovarian reserve </a:t>
            </a:r>
            <a:r>
              <a:rPr lang="en-PK" sz="3600" dirty="0"/>
              <a:t>test</a:t>
            </a:r>
            <a:r>
              <a:rPr lang="en-US" sz="3200" dirty="0"/>
              <a:t>s</a:t>
            </a:r>
            <a:endParaRPr lang="en-PK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1A168E-6B48-9E13-5CDD-61C2E3D6C064}"/>
              </a:ext>
            </a:extLst>
          </p:cNvPr>
          <p:cNvSpPr txBox="1"/>
          <p:nvPr/>
        </p:nvSpPr>
        <p:spPr>
          <a:xfrm>
            <a:off x="1317624" y="2394466"/>
            <a:ext cx="132397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PK" dirty="0"/>
              <a:t>Hormonal</a:t>
            </a:r>
          </a:p>
          <a:p>
            <a:r>
              <a:rPr lang="en-PK" dirty="0"/>
              <a:t>Biomarkers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19D6E7-DBBC-CC65-CA6F-1FF63294438A}"/>
              </a:ext>
            </a:extLst>
          </p:cNvPr>
          <p:cNvSpPr txBox="1"/>
          <p:nvPr/>
        </p:nvSpPr>
        <p:spPr>
          <a:xfrm>
            <a:off x="1317624" y="3448408"/>
            <a:ext cx="132397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PK" dirty="0"/>
              <a:t>Functional</a:t>
            </a:r>
          </a:p>
          <a:p>
            <a:r>
              <a:rPr lang="en-PK" dirty="0"/>
              <a:t>Biomarkers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4764A4-ABB8-514A-D0B0-02503CE91777}"/>
              </a:ext>
            </a:extLst>
          </p:cNvPr>
          <p:cNvSpPr txBox="1"/>
          <p:nvPr/>
        </p:nvSpPr>
        <p:spPr>
          <a:xfrm>
            <a:off x="1317624" y="4502350"/>
            <a:ext cx="132397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PK" dirty="0"/>
              <a:t>Genetic</a:t>
            </a:r>
          </a:p>
          <a:p>
            <a:r>
              <a:rPr lang="en-PK" dirty="0"/>
              <a:t>Biomarkers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47E2720-83A1-8967-635D-C769D96869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8691736"/>
              </p:ext>
            </p:extLst>
          </p:nvPr>
        </p:nvGraphicFramePr>
        <p:xfrm>
          <a:off x="681038" y="2336800"/>
          <a:ext cx="9613900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3994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5BFADE-E1E5-FAD3-99B4-8E8B140235A0}"/>
              </a:ext>
            </a:extLst>
          </p:cNvPr>
          <p:cNvSpPr txBox="1"/>
          <p:nvPr/>
        </p:nvSpPr>
        <p:spPr>
          <a:xfrm>
            <a:off x="1381124" y="587385"/>
            <a:ext cx="975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PK" sz="2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F7EAB78-D5D0-5EE6-0AC5-A2DC71A73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066751"/>
              </p:ext>
            </p:extLst>
          </p:nvPr>
        </p:nvGraphicFramePr>
        <p:xfrm>
          <a:off x="2032000" y="2386857"/>
          <a:ext cx="8127999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03374752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29576887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75239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PK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Low</a:t>
                      </a:r>
                    </a:p>
                    <a:p>
                      <a:r>
                        <a:rPr lang="en-US" sz="2400" dirty="0"/>
                        <a:t>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High response</a:t>
                      </a:r>
                    </a:p>
                    <a:p>
                      <a:endParaRPr lang="en-P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27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Total AFC</a:t>
                      </a:r>
                      <a:endParaRPr lang="en-PK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 or less</a:t>
                      </a:r>
                      <a:endParaRPr lang="en-PK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 or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54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AMH</a:t>
                      </a:r>
                    </a:p>
                    <a:p>
                      <a:r>
                        <a:rPr lang="en-US" sz="2400" dirty="0"/>
                        <a:t>Ng/ml</a:t>
                      </a:r>
                      <a:endParaRPr lang="en-PK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0.8 or 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3.5 or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88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FSH IU/L on D2</a:t>
                      </a:r>
                      <a:endParaRPr lang="en-PK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8.9 or 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 or less</a:t>
                      </a:r>
                      <a:endParaRPr lang="en-P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49972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7436D64-3FC5-A91F-F460-2AAEF80CB83F}"/>
              </a:ext>
            </a:extLst>
          </p:cNvPr>
          <p:cNvSpPr txBox="1"/>
          <p:nvPr/>
        </p:nvSpPr>
        <p:spPr>
          <a:xfrm>
            <a:off x="1211580" y="1066801"/>
            <a:ext cx="79324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Ovarian reserve testing before the first IVF cycle categorize patients (NICE, 2013)</a:t>
            </a:r>
            <a:endParaRPr lang="en-PK" sz="1800" dirty="0"/>
          </a:p>
        </p:txBody>
      </p:sp>
    </p:spTree>
    <p:extLst>
      <p:ext uri="{BB962C8B-B14F-4D97-AF65-F5344CB8AC3E}">
        <p14:creationId xmlns:p14="http://schemas.microsoft.com/office/powerpoint/2010/main" val="1999952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076DB-BC14-BB8A-A221-C4644ACD4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FSH starting dose (IU/day)</a:t>
            </a:r>
            <a:br>
              <a:rPr lang="en-US" dirty="0"/>
            </a:br>
            <a:br>
              <a:rPr lang="en-US" dirty="0"/>
            </a:b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F3D8C-5932-8FB2-6140-89633019D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&lt;37 yr old: 150</a:t>
            </a:r>
          </a:p>
          <a:p>
            <a:r>
              <a:rPr lang="en-US" sz="2800" dirty="0"/>
              <a:t>37-39 yr: 225</a:t>
            </a:r>
          </a:p>
          <a:p>
            <a:r>
              <a:rPr lang="en-US" sz="2800" dirty="0"/>
              <a:t>&gt;40 yr: 300</a:t>
            </a:r>
          </a:p>
          <a:p>
            <a:r>
              <a:rPr lang="en-US" sz="2800" dirty="0"/>
              <a:t>BMI&gt;30 Kg/m :increase by 75</a:t>
            </a:r>
          </a:p>
          <a:p>
            <a:r>
              <a:rPr lang="en-US" sz="2800" dirty="0"/>
              <a:t>Adjust dose as cycle monitoring proceeds with U/S &amp; E2 but </a:t>
            </a:r>
          </a:p>
          <a:p>
            <a:r>
              <a:rPr lang="en-US" sz="2800" dirty="0"/>
              <a:t>Do not use a dose of FSH&gt;450 IU/d</a:t>
            </a:r>
          </a:p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479676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12CA95-B2D3-E568-030F-A076E912A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Ovarian stimulation and monitoring</a:t>
            </a:r>
            <a:endParaRPr lang="en-PK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83B2FF-1417-D1CB-2748-0A1E1E245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78E9BF-B032-60ED-54B0-E7DCF37AE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527" y="233046"/>
            <a:ext cx="4261473" cy="290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35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27DB3E-C21C-B568-38DA-2FD5C3E737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2313" b="1861"/>
          <a:stretch/>
        </p:blipFill>
        <p:spPr>
          <a:xfrm>
            <a:off x="7058026" y="844550"/>
            <a:ext cx="4524374" cy="58598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A8A9A2-07E0-B146-D889-C0BDC98BAA3B}"/>
              </a:ext>
            </a:extLst>
          </p:cNvPr>
          <p:cNvSpPr txBox="1"/>
          <p:nvPr/>
        </p:nvSpPr>
        <p:spPr>
          <a:xfrm>
            <a:off x="0" y="533817"/>
            <a:ext cx="6758939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sz="2400" dirty="0"/>
              <a:t>(a)action of native GnRH on a gonadotroph;</a:t>
            </a:r>
            <a:r>
              <a:rPr lang="en-US" sz="2400" dirty="0"/>
              <a:t> </a:t>
            </a:r>
            <a:r>
              <a:rPr lang="en-PK" sz="2400" dirty="0"/>
              <a:t>binding of GnRH to</a:t>
            </a:r>
            <a:r>
              <a:rPr lang="en-US" sz="2400" dirty="0"/>
              <a:t> </a:t>
            </a:r>
            <a:r>
              <a:rPr lang="en-PK" sz="2400" dirty="0"/>
              <a:t>the receptor results in FSH</a:t>
            </a:r>
            <a:r>
              <a:rPr lang="en-US" sz="2400" dirty="0"/>
              <a:t> </a:t>
            </a:r>
            <a:r>
              <a:rPr lang="en-PK" sz="2400" dirty="0"/>
              <a:t>and LH secretion. FSH and LH, in </a:t>
            </a:r>
            <a:r>
              <a:rPr lang="en-PK" sz="2400" dirty="0" err="1"/>
              <a:t>tu</a:t>
            </a:r>
            <a:r>
              <a:rPr lang="en-US" sz="2400" dirty="0" err="1"/>
              <a:t>rn</a:t>
            </a:r>
            <a:r>
              <a:rPr lang="en-PK" sz="2400" dirty="0"/>
              <a:t>, stimulate</a:t>
            </a:r>
            <a:r>
              <a:rPr lang="en-US" sz="2400" dirty="0"/>
              <a:t> </a:t>
            </a:r>
            <a:r>
              <a:rPr lang="en-PK" sz="2400" dirty="0"/>
              <a:t>the gonads to produce steroid hormones.</a:t>
            </a:r>
            <a:endParaRPr lang="en-US" sz="2400" dirty="0"/>
          </a:p>
          <a:p>
            <a:endParaRPr lang="en-PK" sz="2400" dirty="0"/>
          </a:p>
          <a:p>
            <a:r>
              <a:rPr lang="en-PK" sz="2400" dirty="0"/>
              <a:t>(b) Binding of a GnRH agonist to the</a:t>
            </a:r>
            <a:r>
              <a:rPr lang="en-US" sz="2400" dirty="0"/>
              <a:t> </a:t>
            </a:r>
            <a:r>
              <a:rPr lang="en-PK" sz="2400" dirty="0"/>
              <a:t>gonadotroph receptor produces an initial</a:t>
            </a:r>
            <a:r>
              <a:rPr lang="en-US" sz="2400" dirty="0"/>
              <a:t> </a:t>
            </a:r>
            <a:r>
              <a:rPr lang="en-PK" sz="2400" dirty="0"/>
              <a:t>stimulation of FSH and LH, but subsequently</a:t>
            </a:r>
            <a:r>
              <a:rPr lang="en-US" sz="2400" dirty="0"/>
              <a:t> </a:t>
            </a:r>
            <a:r>
              <a:rPr lang="en-PK" sz="2400" dirty="0"/>
              <a:t>suppression of gonadotropins occurs, with the</a:t>
            </a:r>
            <a:r>
              <a:rPr lang="en-US" sz="2400" dirty="0"/>
              <a:t> </a:t>
            </a:r>
            <a:r>
              <a:rPr lang="en-PK" sz="2400" dirty="0"/>
              <a:t>resulting suppression of gonadal steroid</a:t>
            </a:r>
            <a:r>
              <a:rPr lang="en-US" sz="2400" dirty="0"/>
              <a:t> </a:t>
            </a:r>
            <a:r>
              <a:rPr lang="en-PK" sz="2400" dirty="0"/>
              <a:t>production.</a:t>
            </a:r>
            <a:endParaRPr lang="en-US" sz="2400" dirty="0"/>
          </a:p>
          <a:p>
            <a:endParaRPr lang="en-PK" sz="2400" dirty="0"/>
          </a:p>
          <a:p>
            <a:r>
              <a:rPr lang="en-PK" sz="2400" dirty="0"/>
              <a:t>(c) Binding of a GnRH antagonist to the</a:t>
            </a:r>
            <a:r>
              <a:rPr lang="en-US" sz="2400" dirty="0"/>
              <a:t> </a:t>
            </a:r>
            <a:r>
              <a:rPr lang="en-PK" sz="2400" dirty="0"/>
              <a:t>gonadotroph receptor stimulates an immediate</a:t>
            </a:r>
            <a:r>
              <a:rPr lang="en-US" sz="2400" dirty="0"/>
              <a:t> </a:t>
            </a:r>
            <a:r>
              <a:rPr lang="en-PK" sz="2400" dirty="0"/>
              <a:t>downregulation and desensitization, with</a:t>
            </a:r>
            <a:r>
              <a:rPr lang="en-US" sz="2400" dirty="0"/>
              <a:t> </a:t>
            </a:r>
            <a:r>
              <a:rPr lang="en-PK" sz="2400" dirty="0"/>
              <a:t>resulting suppression of gonadotropin secretion</a:t>
            </a:r>
            <a:r>
              <a:rPr lang="en-US" sz="2400" dirty="0"/>
              <a:t> </a:t>
            </a:r>
            <a:r>
              <a:rPr lang="en-PK" sz="2400" dirty="0"/>
              <a:t>and gonadal steroid</a:t>
            </a:r>
          </a:p>
        </p:txBody>
      </p:sp>
    </p:spTree>
    <p:extLst>
      <p:ext uri="{BB962C8B-B14F-4D97-AF65-F5344CB8AC3E}">
        <p14:creationId xmlns:p14="http://schemas.microsoft.com/office/powerpoint/2010/main" val="641817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5566F-9926-44D8-7CEC-E5AABE18D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660"/>
            <a:ext cx="10515600" cy="931516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Effects of </a:t>
            </a:r>
            <a:r>
              <a:rPr lang="en-US" dirty="0" err="1"/>
              <a:t>GnRha</a:t>
            </a:r>
            <a:br>
              <a:rPr lang="en-US" dirty="0"/>
            </a:b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980B0-D8FF-5A97-8667-032FDC803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3500"/>
            <a:ext cx="10515600" cy="48434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Flare effect: Within 12 h and lasting 24-48 h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/>
              <a:t>Continuous administration: opposite effects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/>
              <a:t>internalization of the agonist /receptor complex &amp; decrease in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/>
              <a:t>the number of receptors(down-regulation). This will allow prevention of premature LH surge, until full oocyte maturity can be reached.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/>
              <a:t>The main advantage of the method is the ability to fully control the development of follicles. With the help of ovulation induction, a large number of high-quality eggs are obtained, which increases the likelihood of pregnancy.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31928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1E2C2F7-A8F6-4315-1788-88595EB68FF6}"/>
              </a:ext>
            </a:extLst>
          </p:cNvPr>
          <p:cNvSpPr txBox="1"/>
          <p:nvPr/>
        </p:nvSpPr>
        <p:spPr>
          <a:xfrm>
            <a:off x="499353" y="891836"/>
            <a:ext cx="1095983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L</a:t>
            </a:r>
            <a:r>
              <a:rPr lang="en-PK" sz="2800" dirty="0" err="1"/>
              <a:t>ong</a:t>
            </a:r>
            <a:r>
              <a:rPr lang="en-PK" sz="2800" dirty="0"/>
              <a:t> protocol</a:t>
            </a:r>
            <a:r>
              <a:rPr lang="en-US" sz="2800" dirty="0"/>
              <a:t> / Suppression protocol</a:t>
            </a:r>
          </a:p>
          <a:p>
            <a:pPr>
              <a:lnSpc>
                <a:spcPct val="150000"/>
              </a:lnSpc>
            </a:pPr>
            <a:endParaRPr lang="en-PK" sz="28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PK" sz="2400" dirty="0"/>
              <a:t>GnRH-a is given f</a:t>
            </a:r>
            <a:r>
              <a:rPr lang="en-US" sz="2400" dirty="0"/>
              <a:t>rom D21 of the cycle</a:t>
            </a:r>
            <a:r>
              <a:rPr lang="en-PK" sz="2400" dirty="0"/>
              <a:t>. Down</a:t>
            </a:r>
            <a:r>
              <a:rPr lang="en-US" sz="2400" dirty="0"/>
              <a:t> </a:t>
            </a:r>
            <a:r>
              <a:rPr lang="en-PK" sz="2400" dirty="0"/>
              <a:t>regulation of the pituitary gland is achieved as</a:t>
            </a:r>
            <a:r>
              <a:rPr lang="en-US" sz="2400" dirty="0"/>
              <a:t> </a:t>
            </a:r>
            <a:r>
              <a:rPr lang="en-PK" sz="2400" dirty="0"/>
              <a:t>confirmed </a:t>
            </a:r>
            <a:r>
              <a:rPr lang="en-US" sz="2400" dirty="0"/>
              <a:t>suppression tests</a:t>
            </a:r>
            <a:r>
              <a:rPr lang="en-PK" sz="2400" dirty="0"/>
              <a:t>.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Suppression check done of D2 of periods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Criteria of suppression: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Hormonal assay: E2 &lt;50 </a:t>
            </a:r>
            <a:r>
              <a:rPr lang="en-US" sz="2400" dirty="0" err="1"/>
              <a:t>pg</a:t>
            </a:r>
            <a:r>
              <a:rPr lang="en-US" sz="2400" dirty="0"/>
              <a:t>/ml, Progesterone &lt;1 ng/ml, LH &lt;5 IU,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TVS: No follicle greater than 5 mm and no ovarian cysts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Endometrial thickness &lt;6 mm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Predicts down regulation in 95% of cases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PK" sz="2400" dirty="0"/>
          </a:p>
        </p:txBody>
      </p:sp>
    </p:spTree>
    <p:extLst>
      <p:ext uri="{BB962C8B-B14F-4D97-AF65-F5344CB8AC3E}">
        <p14:creationId xmlns:p14="http://schemas.microsoft.com/office/powerpoint/2010/main" val="3354128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DA5F14-A9C5-DD0C-8227-4D74939F824C}"/>
              </a:ext>
            </a:extLst>
          </p:cNvPr>
          <p:cNvSpPr txBox="1"/>
          <p:nvPr/>
        </p:nvSpPr>
        <p:spPr>
          <a:xfrm>
            <a:off x="3790950" y="209847"/>
            <a:ext cx="4610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sz="2400" dirty="0"/>
              <a:t>Long </a:t>
            </a:r>
            <a:r>
              <a:rPr lang="en-PK" sz="2400" dirty="0" err="1"/>
              <a:t>GnRHa</a:t>
            </a:r>
            <a:r>
              <a:rPr lang="en-PK" sz="2400" dirty="0"/>
              <a:t> Protocol (luteal phase)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FFB8FB-D6E9-1C5D-109E-F906B506056F}"/>
              </a:ext>
            </a:extLst>
          </p:cNvPr>
          <p:cNvSpPr txBox="1"/>
          <p:nvPr/>
        </p:nvSpPr>
        <p:spPr>
          <a:xfrm>
            <a:off x="6027421" y="1154111"/>
            <a:ext cx="14045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dirty="0"/>
              <a:t>TVS </a:t>
            </a:r>
            <a:r>
              <a:rPr lang="en-US" dirty="0"/>
              <a:t>&gt; 18 </a:t>
            </a:r>
            <a:r>
              <a:rPr lang="en-PK" dirty="0"/>
              <a:t>m</a:t>
            </a:r>
            <a:r>
              <a:rPr lang="en-US" dirty="0"/>
              <a:t>l</a:t>
            </a:r>
            <a:endParaRPr lang="en-PK" dirty="0"/>
          </a:p>
          <a:p>
            <a:r>
              <a:rPr lang="en-PK" dirty="0"/>
              <a:t>E2</a:t>
            </a:r>
            <a:r>
              <a:rPr lang="en-US" dirty="0"/>
              <a:t> &gt;3000</a:t>
            </a:r>
            <a:endParaRPr lang="en-P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83E705-F484-7549-82BD-770318FBC104}"/>
              </a:ext>
            </a:extLst>
          </p:cNvPr>
          <p:cNvSpPr txBox="1"/>
          <p:nvPr/>
        </p:nvSpPr>
        <p:spPr>
          <a:xfrm>
            <a:off x="4900615" y="1068278"/>
            <a:ext cx="12715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dirty="0"/>
              <a:t>TVS </a:t>
            </a:r>
            <a:br>
              <a:rPr lang="en-US" dirty="0"/>
            </a:br>
            <a:r>
              <a:rPr lang="en-PK" dirty="0"/>
              <a:t>E2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D9519A-0D19-7C57-8E57-40216F0A3660}"/>
              </a:ext>
            </a:extLst>
          </p:cNvPr>
          <p:cNvSpPr txBox="1"/>
          <p:nvPr/>
        </p:nvSpPr>
        <p:spPr>
          <a:xfrm>
            <a:off x="2133599" y="1796187"/>
            <a:ext cx="12433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dirty="0"/>
              <a:t>TVS </a:t>
            </a:r>
            <a:br>
              <a:rPr lang="en-US" dirty="0"/>
            </a:br>
            <a:r>
              <a:rPr lang="en-PK" dirty="0"/>
              <a:t>E2</a:t>
            </a:r>
            <a:br>
              <a:rPr lang="en-US" dirty="0"/>
            </a:br>
            <a:r>
              <a:rPr lang="en-US" dirty="0"/>
              <a:t>&lt;50 </a:t>
            </a:r>
            <a:r>
              <a:rPr lang="en-US" dirty="0" err="1"/>
              <a:t>pg</a:t>
            </a:r>
            <a:r>
              <a:rPr lang="en-US" dirty="0"/>
              <a:t>/ml</a:t>
            </a:r>
            <a:endParaRPr lang="en-PK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F4F69E62-8254-C8D8-0A99-4D59BE90E1FD}"/>
              </a:ext>
            </a:extLst>
          </p:cNvPr>
          <p:cNvSpPr/>
          <p:nvPr/>
        </p:nvSpPr>
        <p:spPr>
          <a:xfrm>
            <a:off x="3914775" y="1993086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5CED82F-1C90-A19F-92FD-701ED352D9B2}"/>
              </a:ext>
            </a:extLst>
          </p:cNvPr>
          <p:cNvSpPr/>
          <p:nvPr/>
        </p:nvSpPr>
        <p:spPr>
          <a:xfrm>
            <a:off x="4352925" y="1993086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2367B53B-5111-A1A8-D530-059333F92FFA}"/>
              </a:ext>
            </a:extLst>
          </p:cNvPr>
          <p:cNvSpPr/>
          <p:nvPr/>
        </p:nvSpPr>
        <p:spPr>
          <a:xfrm>
            <a:off x="4810125" y="1993086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5D6D124F-4F56-0F69-A285-BD576C4C127A}"/>
              </a:ext>
            </a:extLst>
          </p:cNvPr>
          <p:cNvSpPr/>
          <p:nvPr/>
        </p:nvSpPr>
        <p:spPr>
          <a:xfrm>
            <a:off x="5248275" y="1993086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2D78964B-79B7-24A6-6844-68B864A9FD76}"/>
              </a:ext>
            </a:extLst>
          </p:cNvPr>
          <p:cNvSpPr/>
          <p:nvPr/>
        </p:nvSpPr>
        <p:spPr>
          <a:xfrm>
            <a:off x="5686425" y="1993086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7F17C6B4-6BFD-CE1F-1375-2894CE0F90DA}"/>
              </a:ext>
            </a:extLst>
          </p:cNvPr>
          <p:cNvSpPr/>
          <p:nvPr/>
        </p:nvSpPr>
        <p:spPr>
          <a:xfrm rot="10800000">
            <a:off x="6195258" y="3986987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C2E503-BF8D-8DA2-256F-3B22249FBAAB}"/>
              </a:ext>
            </a:extLst>
          </p:cNvPr>
          <p:cNvSpPr txBox="1"/>
          <p:nvPr/>
        </p:nvSpPr>
        <p:spPr>
          <a:xfrm>
            <a:off x="3790949" y="2964488"/>
            <a:ext cx="2528131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PK" dirty="0">
                <a:solidFill>
                  <a:schemeClr val="accent5">
                    <a:lumMod val="50000"/>
                  </a:schemeClr>
                </a:solidFill>
              </a:rPr>
              <a:t>75-300 IU / FSH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71C00F-518F-882C-C771-F8A737839714}"/>
              </a:ext>
            </a:extLst>
          </p:cNvPr>
          <p:cNvSpPr txBox="1"/>
          <p:nvPr/>
        </p:nvSpPr>
        <p:spPr>
          <a:xfrm>
            <a:off x="2295525" y="3438348"/>
            <a:ext cx="398307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GnRHa</a:t>
            </a:r>
            <a:r>
              <a:rPr lang="en-US" dirty="0">
                <a:solidFill>
                  <a:srgbClr val="FF0000"/>
                </a:solidFill>
              </a:rPr>
              <a:t> 0.1mg/day</a:t>
            </a:r>
            <a:endParaRPr lang="en-PK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BF211B-A280-9666-ABB9-B2A7B088B2EC}"/>
              </a:ext>
            </a:extLst>
          </p:cNvPr>
          <p:cNvSpPr txBox="1"/>
          <p:nvPr/>
        </p:nvSpPr>
        <p:spPr>
          <a:xfrm>
            <a:off x="7590670" y="3046066"/>
            <a:ext cx="185813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Luteal Support</a:t>
            </a:r>
            <a:endParaRPr lang="en-PK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3763339-BD73-EFEE-FAAD-BFDA18FF5D3F}"/>
              </a:ext>
            </a:extLst>
          </p:cNvPr>
          <p:cNvSpPr/>
          <p:nvPr/>
        </p:nvSpPr>
        <p:spPr>
          <a:xfrm>
            <a:off x="6319081" y="3415398"/>
            <a:ext cx="127158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F33D3A-8556-D920-CCA3-C95B277341AC}"/>
              </a:ext>
            </a:extLst>
          </p:cNvPr>
          <p:cNvSpPr txBox="1"/>
          <p:nvPr/>
        </p:nvSpPr>
        <p:spPr>
          <a:xfrm>
            <a:off x="6643897" y="3046066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 </a:t>
            </a:r>
            <a:r>
              <a:rPr lang="en-US" dirty="0" err="1"/>
              <a:t>hr</a:t>
            </a:r>
            <a:endParaRPr lang="en-PK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64240646-696B-F6E7-C568-ACD783AE1BAA}"/>
              </a:ext>
            </a:extLst>
          </p:cNvPr>
          <p:cNvSpPr/>
          <p:nvPr/>
        </p:nvSpPr>
        <p:spPr>
          <a:xfrm rot="10800000">
            <a:off x="7590670" y="3807680"/>
            <a:ext cx="285750" cy="845364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5B2571-5C53-7E1C-587D-EA26FA9B02BA}"/>
              </a:ext>
            </a:extLst>
          </p:cNvPr>
          <p:cNvSpPr txBox="1"/>
          <p:nvPr/>
        </p:nvSpPr>
        <p:spPr>
          <a:xfrm>
            <a:off x="7432019" y="4706714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OPU</a:t>
            </a:r>
            <a:endParaRPr lang="en-PK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4DE5D5-0CED-48DB-E3BA-C93258A8DB7B}"/>
              </a:ext>
            </a:extLst>
          </p:cNvPr>
          <p:cNvSpPr txBox="1"/>
          <p:nvPr/>
        </p:nvSpPr>
        <p:spPr>
          <a:xfrm>
            <a:off x="5972175" y="5057559"/>
            <a:ext cx="1215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hCG</a:t>
            </a:r>
            <a:br>
              <a:rPr lang="en-US" dirty="0"/>
            </a:br>
            <a:r>
              <a:rPr lang="en-US" dirty="0"/>
              <a:t>5-10000 IU</a:t>
            </a:r>
            <a:endParaRPr lang="en-PK" dirty="0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28CF8E9E-77D7-AA02-111B-31BC5F7449EB}"/>
              </a:ext>
            </a:extLst>
          </p:cNvPr>
          <p:cNvSpPr/>
          <p:nvPr/>
        </p:nvSpPr>
        <p:spPr>
          <a:xfrm rot="10800000">
            <a:off x="3788945" y="3986987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7351BE-2E22-0AE6-CB3F-DA251FDB5FF9}"/>
              </a:ext>
            </a:extLst>
          </p:cNvPr>
          <p:cNvSpPr txBox="1"/>
          <p:nvPr/>
        </p:nvSpPr>
        <p:spPr>
          <a:xfrm>
            <a:off x="3672840" y="4994122"/>
            <a:ext cx="61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FSH</a:t>
            </a:r>
            <a:endParaRPr lang="en-PK" dirty="0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53055048-6D92-83EC-7802-613B4954055C}"/>
              </a:ext>
            </a:extLst>
          </p:cNvPr>
          <p:cNvSpPr/>
          <p:nvPr/>
        </p:nvSpPr>
        <p:spPr>
          <a:xfrm rot="10800000">
            <a:off x="2226916" y="4148758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117EC6-71AF-972D-BD10-EA87909835E9}"/>
              </a:ext>
            </a:extLst>
          </p:cNvPr>
          <p:cNvSpPr txBox="1"/>
          <p:nvPr/>
        </p:nvSpPr>
        <p:spPr>
          <a:xfrm>
            <a:off x="2436668" y="3878621"/>
            <a:ext cx="940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weeks</a:t>
            </a:r>
            <a:endParaRPr lang="en-PK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09D950-ABC5-4DF4-C55D-56A18F7B7C78}"/>
              </a:ext>
            </a:extLst>
          </p:cNvPr>
          <p:cNvSpPr txBox="1"/>
          <p:nvPr/>
        </p:nvSpPr>
        <p:spPr>
          <a:xfrm>
            <a:off x="2295525" y="5057559"/>
            <a:ext cx="10413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  <a:r>
              <a:rPr lang="en-US" baseline="30000" dirty="0"/>
              <a:t>th</a:t>
            </a:r>
            <a:r>
              <a:rPr lang="en-US" dirty="0"/>
              <a:t> day </a:t>
            </a:r>
            <a:br>
              <a:rPr lang="en-US" dirty="0"/>
            </a:br>
            <a:r>
              <a:rPr lang="en-US" dirty="0"/>
              <a:t>previous </a:t>
            </a:r>
            <a:br>
              <a:rPr lang="en-US" dirty="0"/>
            </a:br>
            <a:r>
              <a:rPr lang="en-US" dirty="0"/>
              <a:t>cycle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903925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711C05-8ACF-BA69-634C-B8D2E3433688}"/>
              </a:ext>
            </a:extLst>
          </p:cNvPr>
          <p:cNvSpPr txBox="1"/>
          <p:nvPr/>
        </p:nvSpPr>
        <p:spPr>
          <a:xfrm>
            <a:off x="617220" y="701040"/>
            <a:ext cx="8854440" cy="6734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dirty="0"/>
          </a:p>
          <a:p>
            <a:r>
              <a:rPr lang="en-US" sz="2800" dirty="0"/>
              <a:t>Short protocol / Flare up protocol</a:t>
            </a:r>
          </a:p>
          <a:p>
            <a:endParaRPr lang="en-US" sz="2800" dirty="0"/>
          </a:p>
          <a:p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400" dirty="0"/>
              <a:t>GnRH-a is started on day one or two of the cycle.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Exogenous FSH administration is started on day 2 of the cycle to continue follicular stimulation, meanwhile complete pituitary desensitization occur.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Main disadvantage – less chances of success, due to the small number of produced eggs  and their uneven growth. A short protocol can be assigned to a patient with enough ovarian reserve at any age.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4523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CECD5-5B75-067C-17EF-77EB190A5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BB9C54-6ACD-2498-9147-B01E1FB267DE}"/>
              </a:ext>
            </a:extLst>
          </p:cNvPr>
          <p:cNvSpPr txBox="1"/>
          <p:nvPr/>
        </p:nvSpPr>
        <p:spPr>
          <a:xfrm>
            <a:off x="3790950" y="209847"/>
            <a:ext cx="4610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Short</a:t>
            </a:r>
            <a:r>
              <a:rPr lang="en-PK" sz="2400" dirty="0"/>
              <a:t> </a:t>
            </a:r>
            <a:r>
              <a:rPr lang="en-PK" sz="2400" dirty="0" err="1"/>
              <a:t>GnRHa</a:t>
            </a:r>
            <a:r>
              <a:rPr lang="en-PK" sz="2400" dirty="0"/>
              <a:t> </a:t>
            </a:r>
            <a:r>
              <a:rPr lang="en-PK" sz="2400" dirty="0" err="1"/>
              <a:t>Protoco</a:t>
            </a:r>
            <a:r>
              <a:rPr lang="en-US" sz="2400" dirty="0"/>
              <a:t>l</a:t>
            </a:r>
            <a:endParaRPr lang="en-PK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8451E9-4B76-5D13-DA40-DDAF519A01B2}"/>
              </a:ext>
            </a:extLst>
          </p:cNvPr>
          <p:cNvSpPr txBox="1"/>
          <p:nvPr/>
        </p:nvSpPr>
        <p:spPr>
          <a:xfrm>
            <a:off x="5686425" y="1143000"/>
            <a:ext cx="1430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dirty="0"/>
              <a:t>TVS </a:t>
            </a:r>
            <a:r>
              <a:rPr lang="en-US" dirty="0"/>
              <a:t>&gt; 18 </a:t>
            </a:r>
            <a:r>
              <a:rPr lang="en-PK" dirty="0"/>
              <a:t>m</a:t>
            </a:r>
            <a:r>
              <a:rPr lang="en-US" dirty="0"/>
              <a:t>l</a:t>
            </a:r>
            <a:endParaRPr lang="en-PK" dirty="0"/>
          </a:p>
          <a:p>
            <a:r>
              <a:rPr lang="en-PK" dirty="0"/>
              <a:t>E2</a:t>
            </a:r>
            <a:r>
              <a:rPr lang="en-US" dirty="0"/>
              <a:t> &gt;3000</a:t>
            </a:r>
            <a:endParaRPr lang="en-P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24FB5B-241F-96FB-8648-2F6F47310608}"/>
              </a:ext>
            </a:extLst>
          </p:cNvPr>
          <p:cNvSpPr txBox="1"/>
          <p:nvPr/>
        </p:nvSpPr>
        <p:spPr>
          <a:xfrm>
            <a:off x="4152572" y="1068278"/>
            <a:ext cx="13185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dirty="0"/>
              <a:t>TVS </a:t>
            </a:r>
            <a:br>
              <a:rPr lang="en-US" dirty="0"/>
            </a:br>
            <a:r>
              <a:rPr lang="en-PK" dirty="0"/>
              <a:t>E2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607772E2-8B13-6BAE-2A7B-7663832B200B}"/>
              </a:ext>
            </a:extLst>
          </p:cNvPr>
          <p:cNvSpPr/>
          <p:nvPr/>
        </p:nvSpPr>
        <p:spPr>
          <a:xfrm>
            <a:off x="3914775" y="1993086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942665A6-BA87-6387-5E5D-D71E53054DCC}"/>
              </a:ext>
            </a:extLst>
          </p:cNvPr>
          <p:cNvSpPr/>
          <p:nvPr/>
        </p:nvSpPr>
        <p:spPr>
          <a:xfrm>
            <a:off x="4352925" y="1993086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59E7366F-7B07-FCF8-AFC1-0D121EDC03CF}"/>
              </a:ext>
            </a:extLst>
          </p:cNvPr>
          <p:cNvSpPr/>
          <p:nvPr/>
        </p:nvSpPr>
        <p:spPr>
          <a:xfrm>
            <a:off x="4810125" y="1993086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B9692A6A-57B0-BC45-5F10-023797985569}"/>
              </a:ext>
            </a:extLst>
          </p:cNvPr>
          <p:cNvSpPr/>
          <p:nvPr/>
        </p:nvSpPr>
        <p:spPr>
          <a:xfrm>
            <a:off x="5248275" y="1993086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F7CEC7C1-546E-BB13-0292-E67813D5CE31}"/>
              </a:ext>
            </a:extLst>
          </p:cNvPr>
          <p:cNvSpPr/>
          <p:nvPr/>
        </p:nvSpPr>
        <p:spPr>
          <a:xfrm>
            <a:off x="5686425" y="1993086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AB7E6C4B-3292-7D11-A7F5-EAE59B186B90}"/>
              </a:ext>
            </a:extLst>
          </p:cNvPr>
          <p:cNvSpPr/>
          <p:nvPr/>
        </p:nvSpPr>
        <p:spPr>
          <a:xfrm rot="10800000">
            <a:off x="6195258" y="3986987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36F1FD-B1DA-CCD4-0DA0-B726DF2B4235}"/>
              </a:ext>
            </a:extLst>
          </p:cNvPr>
          <p:cNvSpPr txBox="1"/>
          <p:nvPr/>
        </p:nvSpPr>
        <p:spPr>
          <a:xfrm>
            <a:off x="2295525" y="3046066"/>
            <a:ext cx="4023556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FSH 75-300 IU</a:t>
            </a:r>
            <a:endParaRPr lang="en-PK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3C66C5-B0D9-5C1E-913D-4D271B06FC08}"/>
              </a:ext>
            </a:extLst>
          </p:cNvPr>
          <p:cNvSpPr txBox="1"/>
          <p:nvPr/>
        </p:nvSpPr>
        <p:spPr>
          <a:xfrm>
            <a:off x="2315766" y="3438348"/>
            <a:ext cx="3983075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GnRHa</a:t>
            </a:r>
            <a:r>
              <a:rPr lang="en-US" dirty="0"/>
              <a:t> 0.1mg/day</a:t>
            </a:r>
            <a:endParaRPr lang="en-PK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F2CF80-3EB0-704E-9031-79C1BBD52499}"/>
              </a:ext>
            </a:extLst>
          </p:cNvPr>
          <p:cNvSpPr txBox="1"/>
          <p:nvPr/>
        </p:nvSpPr>
        <p:spPr>
          <a:xfrm>
            <a:off x="7590669" y="3046066"/>
            <a:ext cx="3163055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Luteal Support</a:t>
            </a:r>
            <a:endParaRPr lang="en-PK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B5DDFF-75FF-EB62-AE87-92BF0B0783CB}"/>
              </a:ext>
            </a:extLst>
          </p:cNvPr>
          <p:cNvSpPr/>
          <p:nvPr/>
        </p:nvSpPr>
        <p:spPr>
          <a:xfrm>
            <a:off x="6319081" y="3415398"/>
            <a:ext cx="127158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26D5A6-3F3B-5BD9-55C7-BD9B7A36B404}"/>
              </a:ext>
            </a:extLst>
          </p:cNvPr>
          <p:cNvSpPr txBox="1"/>
          <p:nvPr/>
        </p:nvSpPr>
        <p:spPr>
          <a:xfrm>
            <a:off x="6643897" y="3046066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 h.</a:t>
            </a:r>
            <a:endParaRPr lang="en-PK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1C257039-9A77-1BC1-90DB-A34B235D3508}"/>
              </a:ext>
            </a:extLst>
          </p:cNvPr>
          <p:cNvSpPr/>
          <p:nvPr/>
        </p:nvSpPr>
        <p:spPr>
          <a:xfrm rot="10800000">
            <a:off x="7590670" y="3807680"/>
            <a:ext cx="285750" cy="845364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2C3B862-3A5B-5A1E-1E4E-B4C260DB2D13}"/>
              </a:ext>
            </a:extLst>
          </p:cNvPr>
          <p:cNvSpPr txBox="1"/>
          <p:nvPr/>
        </p:nvSpPr>
        <p:spPr>
          <a:xfrm>
            <a:off x="7432019" y="4706714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OPU</a:t>
            </a:r>
            <a:endParaRPr lang="en-PK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EBFEA3-F233-4B93-F555-6AB1C2F43C22}"/>
              </a:ext>
            </a:extLst>
          </p:cNvPr>
          <p:cNvSpPr txBox="1"/>
          <p:nvPr/>
        </p:nvSpPr>
        <p:spPr>
          <a:xfrm>
            <a:off x="5899324" y="4930517"/>
            <a:ext cx="11608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Trigger</a:t>
            </a:r>
          </a:p>
          <a:p>
            <a:r>
              <a:rPr lang="en-US" dirty="0"/>
              <a:t>10.000 IU</a:t>
            </a:r>
          </a:p>
          <a:p>
            <a:r>
              <a:rPr lang="en-US" dirty="0" err="1"/>
              <a:t>hCG</a:t>
            </a:r>
            <a:endParaRPr lang="en-PK" dirty="0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670D9CB1-D24F-9BC8-CDFF-4729F588F374}"/>
              </a:ext>
            </a:extLst>
          </p:cNvPr>
          <p:cNvSpPr/>
          <p:nvPr/>
        </p:nvSpPr>
        <p:spPr>
          <a:xfrm rot="10800000">
            <a:off x="2226916" y="4148758"/>
            <a:ext cx="285750" cy="8453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348C84-B528-CA86-2DD6-4D98CB410E82}"/>
              </a:ext>
            </a:extLst>
          </p:cNvPr>
          <p:cNvSpPr txBox="1"/>
          <p:nvPr/>
        </p:nvSpPr>
        <p:spPr>
          <a:xfrm>
            <a:off x="3392940" y="4561185"/>
            <a:ext cx="759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 DAY</a:t>
            </a:r>
            <a:endParaRPr lang="en-PK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09D274F-7D0D-B5E7-3903-252A8124BD08}"/>
              </a:ext>
            </a:extLst>
          </p:cNvPr>
          <p:cNvSpPr txBox="1"/>
          <p:nvPr/>
        </p:nvSpPr>
        <p:spPr>
          <a:xfrm>
            <a:off x="1961085" y="5143405"/>
            <a:ext cx="744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Cycle</a:t>
            </a:r>
          </a:p>
          <a:p>
            <a:r>
              <a:rPr lang="en-US" dirty="0"/>
              <a:t>Day2</a:t>
            </a:r>
            <a:endParaRPr lang="en-PK" dirty="0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2F4AA88B-8EE4-740B-0675-EB29D2ACE798}"/>
              </a:ext>
            </a:extLst>
          </p:cNvPr>
          <p:cNvSpPr/>
          <p:nvPr/>
        </p:nvSpPr>
        <p:spPr>
          <a:xfrm rot="10800000">
            <a:off x="3636037" y="3933700"/>
            <a:ext cx="198501" cy="58724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65345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55967D-5DCF-49E1-C3E6-CF0868887CE3}"/>
              </a:ext>
            </a:extLst>
          </p:cNvPr>
          <p:cNvSpPr txBox="1"/>
          <p:nvPr/>
        </p:nvSpPr>
        <p:spPr>
          <a:xfrm>
            <a:off x="847724" y="1081118"/>
            <a:ext cx="8753475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sz="3200" dirty="0"/>
              <a:t>Advantages:</a:t>
            </a:r>
            <a:endParaRPr lang="en-US" sz="3200" dirty="0"/>
          </a:p>
          <a:p>
            <a:endParaRPr lang="en-PK" sz="3200" dirty="0"/>
          </a:p>
          <a:p>
            <a:r>
              <a:rPr lang="en-PK" sz="2400" dirty="0"/>
              <a:t>long protocol Vs Short (Cochrane review, 20</a:t>
            </a:r>
            <a:r>
              <a:rPr lang="en-US" sz="2400" dirty="0"/>
              <a:t>2</a:t>
            </a:r>
            <a:r>
              <a:rPr lang="en-PK" sz="2400" dirty="0"/>
              <a:t>0)</a:t>
            </a:r>
          </a:p>
          <a:p>
            <a:r>
              <a:rPr lang="en-US" sz="2400" dirty="0"/>
              <a:t>Long protocol is </a:t>
            </a:r>
            <a:r>
              <a:rPr lang="en-PK" sz="2400" dirty="0"/>
              <a:t>superior in terms of</a:t>
            </a:r>
          </a:p>
          <a:p>
            <a:pPr marL="342900" indent="-342900">
              <a:buFont typeface="+mj-lt"/>
              <a:buAutoNum type="arabicPeriod"/>
            </a:pPr>
            <a:r>
              <a:rPr lang="en-PK" sz="2400" dirty="0"/>
              <a:t>follicular development &amp;</a:t>
            </a:r>
          </a:p>
          <a:p>
            <a:pPr marL="342900" indent="-342900">
              <a:buFont typeface="+mj-lt"/>
              <a:buAutoNum type="arabicPeriod"/>
            </a:pPr>
            <a:r>
              <a:rPr lang="en-PK" sz="2400" dirty="0"/>
              <a:t>fertilization rate</a:t>
            </a:r>
          </a:p>
          <a:p>
            <a:pPr marL="342900" indent="-342900">
              <a:buFont typeface="+mj-lt"/>
              <a:buAutoNum type="arabicPeriod"/>
            </a:pPr>
            <a:r>
              <a:rPr lang="en-PK" sz="2400" dirty="0"/>
              <a:t>number of embryos suitable for transfer</a:t>
            </a: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Pregnancy Rate</a:t>
            </a:r>
            <a:endParaRPr lang="en-PK" sz="2400" dirty="0"/>
          </a:p>
          <a:p>
            <a:endParaRPr lang="en-US" sz="2400" dirty="0"/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r>
              <a:rPr lang="en-US" sz="2400" dirty="0"/>
              <a:t>Short protocol is good for low ovarian reserve women</a:t>
            </a:r>
          </a:p>
          <a:p>
            <a:r>
              <a:rPr lang="en-US" sz="2400" dirty="0"/>
              <a:t>Is economical as less gonadotrophin used</a:t>
            </a:r>
          </a:p>
          <a:p>
            <a:endParaRPr lang="en-PK" sz="2400" dirty="0"/>
          </a:p>
        </p:txBody>
      </p:sp>
    </p:spTree>
    <p:extLst>
      <p:ext uri="{BB962C8B-B14F-4D97-AF65-F5344CB8AC3E}">
        <p14:creationId xmlns:p14="http://schemas.microsoft.com/office/powerpoint/2010/main" val="3535908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07149D3-36AB-6A34-7DD4-95DED72FAE26}"/>
              </a:ext>
            </a:extLst>
          </p:cNvPr>
          <p:cNvSpPr txBox="1"/>
          <p:nvPr/>
        </p:nvSpPr>
        <p:spPr>
          <a:xfrm>
            <a:off x="419099" y="930265"/>
            <a:ext cx="11134725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sz="3200" dirty="0"/>
              <a:t>G</a:t>
            </a:r>
            <a:r>
              <a:rPr lang="en-US" sz="3200" dirty="0"/>
              <a:t>n</a:t>
            </a:r>
            <a:r>
              <a:rPr lang="en-PK" sz="3200" dirty="0" err="1"/>
              <a:t>RHan</a:t>
            </a:r>
            <a:r>
              <a:rPr lang="en-US" sz="3200" dirty="0"/>
              <a:t>t</a:t>
            </a:r>
            <a:r>
              <a:rPr lang="en-PK" sz="3200" dirty="0"/>
              <a:t> PROTOCOLS</a:t>
            </a:r>
            <a:endParaRPr lang="en-US" sz="3200" dirty="0"/>
          </a:p>
          <a:p>
            <a:endParaRPr lang="en-US" sz="2400" dirty="0"/>
          </a:p>
          <a:p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HMG or FSH started from day 2 of the cycle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 err="1"/>
              <a:t>Cetrorelix</a:t>
            </a:r>
            <a:r>
              <a:rPr lang="en-US" sz="2400" dirty="0"/>
              <a:t> or Ganirelix: 0.25 mg daily SC from stimulation day 5 or 6 (fixed protocol) or leading follicle14 mm (Flexible protocol) onwards until the day of trigger 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r>
              <a:rPr lang="en-US" sz="2800" dirty="0"/>
              <a:t>Advantages: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Prevents premature LH surge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Effective in terms of CPR (22%).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Safe in terms of a low incidence of patients hospitalized due to OHSS.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PK" sz="2400" dirty="0"/>
          </a:p>
          <a:p>
            <a:endParaRPr lang="en-PK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24767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1570C6-1FED-0FEB-237F-CBF9B9E0B683}"/>
              </a:ext>
            </a:extLst>
          </p:cNvPr>
          <p:cNvSpPr txBox="1"/>
          <p:nvPr/>
        </p:nvSpPr>
        <p:spPr>
          <a:xfrm>
            <a:off x="3117715" y="105315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sz="2400" dirty="0"/>
              <a:t>Treatment protocol with the GnRH antagonist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629964-6B05-927F-CB63-8519D2D8549C}"/>
              </a:ext>
            </a:extLst>
          </p:cNvPr>
          <p:cNvSpPr txBox="1"/>
          <p:nvPr/>
        </p:nvSpPr>
        <p:spPr>
          <a:xfrm>
            <a:off x="4137661" y="2091465"/>
            <a:ext cx="26974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sz="2400" dirty="0"/>
              <a:t>Leading</a:t>
            </a:r>
          </a:p>
          <a:p>
            <a:r>
              <a:rPr lang="en-PK" sz="2400" dirty="0"/>
              <a:t>follicle reach</a:t>
            </a:r>
          </a:p>
          <a:p>
            <a:r>
              <a:rPr lang="en-PK" sz="2400" dirty="0"/>
              <a:t>14 mm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F5945B-288C-32C8-2A90-41BD6C0E948D}"/>
              </a:ext>
            </a:extLst>
          </p:cNvPr>
          <p:cNvSpPr txBox="1"/>
          <p:nvPr/>
        </p:nvSpPr>
        <p:spPr>
          <a:xfrm>
            <a:off x="6324601" y="2261024"/>
            <a:ext cx="38797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Leading follicles &gt;18mm</a:t>
            </a:r>
          </a:p>
          <a:p>
            <a:pPr algn="ctr"/>
            <a:r>
              <a:rPr lang="en-US" sz="2400" dirty="0"/>
              <a:t>Trigger </a:t>
            </a:r>
            <a:r>
              <a:rPr lang="en-PK" sz="2400" dirty="0" err="1"/>
              <a:t>GnRh</a:t>
            </a:r>
            <a:r>
              <a:rPr lang="en-PK" sz="2400" dirty="0"/>
              <a:t> a</a:t>
            </a:r>
            <a:r>
              <a:rPr lang="en-US" sz="2400" dirty="0" err="1"/>
              <a:t>gonist</a:t>
            </a:r>
            <a:r>
              <a:rPr lang="en-US" sz="2400" dirty="0"/>
              <a:t> 0.3mg</a:t>
            </a:r>
            <a:endParaRPr lang="en-PK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92CEE3-5997-88D3-DDD6-C76CA1CC0C56}"/>
              </a:ext>
            </a:extLst>
          </p:cNvPr>
          <p:cNvSpPr txBox="1"/>
          <p:nvPr/>
        </p:nvSpPr>
        <p:spPr>
          <a:xfrm>
            <a:off x="4300538" y="3032621"/>
            <a:ext cx="9525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or</a:t>
            </a:r>
            <a:br>
              <a:rPr lang="en-US" sz="2400" dirty="0"/>
            </a:br>
            <a:r>
              <a:rPr lang="en-PK" sz="2400" dirty="0"/>
              <a:t>Day 6</a:t>
            </a:r>
          </a:p>
          <a:p>
            <a:r>
              <a:rPr lang="en-PK" sz="2400" dirty="0"/>
              <a:t>of FSH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36550C-C686-4F3F-A07C-58AB3F5A6F01}"/>
              </a:ext>
            </a:extLst>
          </p:cNvPr>
          <p:cNvSpPr txBox="1"/>
          <p:nvPr/>
        </p:nvSpPr>
        <p:spPr>
          <a:xfrm>
            <a:off x="1682138" y="4200016"/>
            <a:ext cx="12001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sz="2400" dirty="0"/>
              <a:t>Day 2</a:t>
            </a:r>
          </a:p>
          <a:p>
            <a:r>
              <a:rPr lang="en-PK" sz="2400" dirty="0"/>
              <a:t>of </a:t>
            </a:r>
            <a:r>
              <a:rPr lang="en-PK" sz="2400" dirty="0" err="1"/>
              <a:t>Menses</a:t>
            </a:r>
            <a:endParaRPr lang="en-PK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136A1F-9753-F4C9-68C7-CA99F65E9F1E}"/>
              </a:ext>
            </a:extLst>
          </p:cNvPr>
          <p:cNvSpPr/>
          <p:nvPr/>
        </p:nvSpPr>
        <p:spPr>
          <a:xfrm>
            <a:off x="2804160" y="4686300"/>
            <a:ext cx="4907280" cy="4038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FSH 225/ 300 IU</a:t>
            </a:r>
            <a:endParaRPr lang="en-PK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88E93C-E4F7-DC83-4153-2055B4833A32}"/>
              </a:ext>
            </a:extLst>
          </p:cNvPr>
          <p:cNvSpPr/>
          <p:nvPr/>
        </p:nvSpPr>
        <p:spPr>
          <a:xfrm>
            <a:off x="4480560" y="5174179"/>
            <a:ext cx="3230880" cy="4616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Cetrotide</a:t>
            </a:r>
            <a:r>
              <a:rPr lang="en-US" dirty="0"/>
              <a:t> 0.25mg SC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4285395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5809F6-7A76-8D76-FD71-38D84EBDAFAD}"/>
              </a:ext>
            </a:extLst>
          </p:cNvPr>
          <p:cNvSpPr txBox="1"/>
          <p:nvPr/>
        </p:nvSpPr>
        <p:spPr>
          <a:xfrm>
            <a:off x="771524" y="935415"/>
            <a:ext cx="1063942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PK" sz="2800" dirty="0"/>
              <a:t>Agonists Vs Antagonists</a:t>
            </a:r>
          </a:p>
          <a:p>
            <a:r>
              <a:rPr lang="en-PK" sz="2800" dirty="0"/>
              <a:t>• Antagonist protocol: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PK" sz="2800" dirty="0"/>
              <a:t>short, simple with significant decrease in severe</a:t>
            </a:r>
            <a:r>
              <a:rPr lang="en-US" sz="2800" dirty="0"/>
              <a:t> </a:t>
            </a:r>
            <a:r>
              <a:rPr lang="en-PK" sz="2800" dirty="0"/>
              <a:t>OHSS &amp;</a:t>
            </a:r>
            <a:r>
              <a:rPr lang="en-US" sz="2800" dirty="0"/>
              <a:t> </a:t>
            </a:r>
            <a:r>
              <a:rPr lang="en-PK" sz="2800" dirty="0"/>
              <a:t>amount of G</a:t>
            </a:r>
            <a:r>
              <a:rPr lang="en-US" sz="2800" dirty="0" err="1"/>
              <a:t>onadotrophins</a:t>
            </a:r>
            <a:r>
              <a:rPr lang="en-PK" sz="28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PK" sz="2800" dirty="0"/>
              <a:t>CPR</a:t>
            </a:r>
            <a:r>
              <a:rPr lang="en-US" sz="2800" dirty="0"/>
              <a:t> and </a:t>
            </a:r>
            <a:r>
              <a:rPr lang="en-PK" sz="2800" dirty="0"/>
              <a:t>OPR </a:t>
            </a:r>
            <a:r>
              <a:rPr lang="en-US" sz="2800" dirty="0"/>
              <a:t>is </a:t>
            </a:r>
            <a:r>
              <a:rPr lang="en-PK" sz="2800" dirty="0"/>
              <a:t>lower in antagonist group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PK" sz="2800" dirty="0"/>
              <a:t>No evidence of a difference in LBR</a:t>
            </a:r>
          </a:p>
        </p:txBody>
      </p:sp>
    </p:spTree>
    <p:extLst>
      <p:ext uri="{BB962C8B-B14F-4D97-AF65-F5344CB8AC3E}">
        <p14:creationId xmlns:p14="http://schemas.microsoft.com/office/powerpoint/2010/main" val="2331738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724F54-6B65-9DB3-9A6D-97C6F9B2AF0F}"/>
              </a:ext>
            </a:extLst>
          </p:cNvPr>
          <p:cNvSpPr txBox="1"/>
          <p:nvPr/>
        </p:nvSpPr>
        <p:spPr>
          <a:xfrm>
            <a:off x="388620" y="716280"/>
            <a:ext cx="875538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dirty="0"/>
          </a:p>
          <a:p>
            <a:r>
              <a:rPr lang="en-US" sz="2800" dirty="0"/>
              <a:t>TRIGGERING OF OVULATION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Ovulation follow IM injection of HCG as HCG causes LH surge and final maturation of follicles.</a:t>
            </a:r>
          </a:p>
          <a:p>
            <a:r>
              <a:rPr lang="en-US" sz="2800" dirty="0"/>
              <a:t>Usual dose in GnRH agonist cycles:</a:t>
            </a:r>
          </a:p>
          <a:p>
            <a:r>
              <a:rPr lang="en-US" sz="2800" dirty="0"/>
              <a:t>10,000 IU administered 34-36 h before the scheduled time of oocyte retrieval.</a:t>
            </a:r>
          </a:p>
          <a:p>
            <a:endParaRPr lang="en-US" sz="2800" dirty="0"/>
          </a:p>
          <a:p>
            <a:r>
              <a:rPr lang="en-US" sz="2800" dirty="0"/>
              <a:t>When:</a:t>
            </a:r>
          </a:p>
          <a:p>
            <a:r>
              <a:rPr lang="en-US" sz="2800" dirty="0"/>
              <a:t>At least 3 follicles &gt;18 mm</a:t>
            </a:r>
          </a:p>
          <a:p>
            <a:r>
              <a:rPr lang="en-US" sz="2800" dirty="0"/>
              <a:t>E2: 150 </a:t>
            </a:r>
            <a:r>
              <a:rPr lang="en-US" sz="2800" dirty="0" err="1"/>
              <a:t>pg</a:t>
            </a:r>
            <a:r>
              <a:rPr lang="en-US" sz="2800" dirty="0"/>
              <a:t>/ml per &gt;15mm follicles.</a:t>
            </a:r>
          </a:p>
          <a:p>
            <a:r>
              <a:rPr lang="en-US" sz="2800" dirty="0"/>
              <a:t>Endometrium: Thickness &gt;8mm, Triple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568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BF0A4D-A771-FCA5-71B9-B544699CEEB9}"/>
              </a:ext>
            </a:extLst>
          </p:cNvPr>
          <p:cNvSpPr txBox="1"/>
          <p:nvPr/>
        </p:nvSpPr>
        <p:spPr>
          <a:xfrm>
            <a:off x="266700" y="586740"/>
            <a:ext cx="88773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Risk: OHSS</a:t>
            </a:r>
          </a:p>
          <a:p>
            <a:r>
              <a:rPr lang="en-US" sz="2800" dirty="0"/>
              <a:t>long half life (30 H) with serum </a:t>
            </a:r>
            <a:r>
              <a:rPr lang="en-US" sz="2800" dirty="0" err="1"/>
              <a:t>hCG</a:t>
            </a:r>
            <a:r>
              <a:rPr lang="en-US" sz="2800" dirty="0"/>
              <a:t> detectable up</a:t>
            </a:r>
          </a:p>
          <a:p>
            <a:r>
              <a:rPr lang="en-US" sz="2800" dirty="0"/>
              <a:t>to 14 days after the injection.</a:t>
            </a:r>
          </a:p>
          <a:p>
            <a:r>
              <a:rPr lang="en-US" sz="2800" dirty="0"/>
              <a:t>prolonged </a:t>
            </a:r>
            <a:r>
              <a:rPr lang="en-US" sz="2800" dirty="0" err="1"/>
              <a:t>luteotrophic</a:t>
            </a:r>
            <a:r>
              <a:rPr lang="en-US" sz="2800" dirty="0"/>
              <a:t> effect</a:t>
            </a:r>
          </a:p>
          <a:p>
            <a:r>
              <a:rPr lang="en-US" sz="2800" dirty="0"/>
              <a:t>Vascular endothelial growth factor (VEGF) is secreted by the granulosa cells, and it plays a critical role in the pathogenesis of OHSS by increasing vascular permeability.  </a:t>
            </a:r>
          </a:p>
          <a:p>
            <a:r>
              <a:rPr lang="en-US" sz="2800" dirty="0"/>
              <a:t>(development of OHSS via the enhancement of</a:t>
            </a:r>
          </a:p>
          <a:p>
            <a:r>
              <a:rPr lang="en-US" sz="2800" dirty="0"/>
              <a:t>capillary leak)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3113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F8D1707-5B3D-15B2-7DFB-45A2F74C37FD}"/>
              </a:ext>
            </a:extLst>
          </p:cNvPr>
          <p:cNvSpPr txBox="1"/>
          <p:nvPr/>
        </p:nvSpPr>
        <p:spPr>
          <a:xfrm>
            <a:off x="738717" y="895766"/>
            <a:ext cx="9786408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/>
              <a:t>Inj</a:t>
            </a:r>
            <a:r>
              <a:rPr lang="en-US" sz="2800" dirty="0"/>
              <a:t> </a:t>
            </a:r>
            <a:r>
              <a:rPr lang="en-PK" sz="2800" dirty="0" err="1"/>
              <a:t>GnRHa</a:t>
            </a:r>
            <a:r>
              <a:rPr lang="en-PK" sz="2800" dirty="0"/>
              <a:t> </a:t>
            </a:r>
            <a:r>
              <a:rPr lang="en-US" sz="2800" dirty="0"/>
              <a:t>is used in </a:t>
            </a:r>
            <a:r>
              <a:rPr lang="en-PK" sz="2800" dirty="0"/>
              <a:t> antagonist cycles</a:t>
            </a:r>
            <a:r>
              <a:rPr lang="en-US" sz="2800" dirty="0"/>
              <a:t> for trigger</a:t>
            </a:r>
          </a:p>
          <a:p>
            <a:endParaRPr lang="en-US" sz="2400" dirty="0"/>
          </a:p>
          <a:p>
            <a:endParaRPr lang="en-PK" sz="2400" dirty="0"/>
          </a:p>
          <a:p>
            <a:r>
              <a:rPr lang="en-US" sz="2800" dirty="0"/>
              <a:t>Flare effect of </a:t>
            </a:r>
            <a:r>
              <a:rPr lang="en-US" sz="2800" dirty="0" err="1"/>
              <a:t>GnRHa</a:t>
            </a:r>
            <a:r>
              <a:rPr lang="en-US" sz="2800" dirty="0"/>
              <a:t> causes </a:t>
            </a:r>
            <a:r>
              <a:rPr lang="en-PK" sz="2800" dirty="0"/>
              <a:t>pituitary endogenous LH surge which is enough to</a:t>
            </a:r>
            <a:r>
              <a:rPr lang="en-US" sz="2800" dirty="0"/>
              <a:t> </a:t>
            </a:r>
            <a:r>
              <a:rPr lang="en-PK" sz="2800" dirty="0"/>
              <a:t>cause a trigger but does not last enough to result in</a:t>
            </a:r>
            <a:r>
              <a:rPr lang="en-US" sz="2800" dirty="0"/>
              <a:t> </a:t>
            </a:r>
            <a:r>
              <a:rPr lang="en-PK" sz="2800" dirty="0"/>
              <a:t>OHSS.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Disadvantage is that Fresh Embryo Transfer cannot take place due to impaired endometrium receptivity and no HCG support to sustain corpus luteum</a:t>
            </a:r>
          </a:p>
          <a:p>
            <a:endParaRPr lang="en-US" sz="2800" dirty="0"/>
          </a:p>
          <a:p>
            <a:r>
              <a:rPr lang="en-US" sz="2800" dirty="0"/>
              <a:t>Freeze All strategy</a:t>
            </a:r>
            <a:endParaRPr lang="en-PK" sz="2800" dirty="0"/>
          </a:p>
        </p:txBody>
      </p:sp>
    </p:spTree>
    <p:extLst>
      <p:ext uri="{BB962C8B-B14F-4D97-AF65-F5344CB8AC3E}">
        <p14:creationId xmlns:p14="http://schemas.microsoft.com/office/powerpoint/2010/main" val="589057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37ADA-F129-1308-C4D6-A309F197C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Trigger</a:t>
            </a: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38BDB-9817-5979-F14A-8CF051A5C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34540"/>
            <a:ext cx="9613861" cy="462534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To allow for a fresh transfer with improved pregnancy rates and reduced risk of OHSS, the combined use of both </a:t>
            </a:r>
            <a:r>
              <a:rPr lang="en-US" dirty="0" err="1"/>
              <a:t>hCG</a:t>
            </a:r>
            <a:r>
              <a:rPr lang="en-US" dirty="0"/>
              <a:t> in a lower dose and a GnRH agonist, called ‘‘dual trigger’’, has been used to trigger final oocyte maturation. </a:t>
            </a:r>
          </a:p>
          <a:p>
            <a:pPr>
              <a:lnSpc>
                <a:spcPct val="110000"/>
              </a:lnSpc>
            </a:pPr>
            <a:r>
              <a:rPr lang="en-US" dirty="0"/>
              <a:t>This combination has the advantage of minimizing the OHSS risk,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because the GnRH agonist serves as the main ovulation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trigger with a shorter half-life than that of </a:t>
            </a:r>
            <a:r>
              <a:rPr lang="en-US" dirty="0" err="1"/>
              <a:t>hCG</a:t>
            </a:r>
            <a:r>
              <a:rPr lang="en-US" dirty="0"/>
              <a:t>, whereas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the inclusion of a low dose of </a:t>
            </a:r>
            <a:r>
              <a:rPr lang="en-US" dirty="0" err="1"/>
              <a:t>hCG</a:t>
            </a:r>
            <a:r>
              <a:rPr lang="en-US" dirty="0"/>
              <a:t> provides additional luteal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support. 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174585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AEB85-6EC6-4562-7EE2-57A97E6C5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cancellation</a:t>
            </a:r>
            <a:endParaRPr lang="en-P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52D36F-0197-1116-78AE-75F0513D8E97}"/>
              </a:ext>
            </a:extLst>
          </p:cNvPr>
          <p:cNvSpPr txBox="1"/>
          <p:nvPr/>
        </p:nvSpPr>
        <p:spPr>
          <a:xfrm>
            <a:off x="762000" y="1928813"/>
            <a:ext cx="10820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K" sz="2400" dirty="0"/>
              <a:t>The main reasons</a:t>
            </a:r>
          </a:p>
          <a:p>
            <a:r>
              <a:rPr lang="en-PK" sz="2400" dirty="0"/>
              <a:t>1 .No or poor egg production (83%)</a:t>
            </a:r>
          </a:p>
          <a:p>
            <a:r>
              <a:rPr lang="en-PK" sz="2400" dirty="0"/>
              <a:t>2. Patient's personal reasons (10%)</a:t>
            </a:r>
          </a:p>
          <a:p>
            <a:r>
              <a:rPr lang="en-PK" sz="2400" dirty="0"/>
              <a:t>3.Excessive response to ovarian stimulation and</a:t>
            </a:r>
            <a:r>
              <a:rPr lang="en-US" sz="2400" dirty="0"/>
              <a:t> </a:t>
            </a:r>
            <a:r>
              <a:rPr lang="en-PK" sz="2400" dirty="0"/>
              <a:t>risk of</a:t>
            </a:r>
            <a:r>
              <a:rPr lang="en-US" sz="2400" dirty="0"/>
              <a:t> </a:t>
            </a:r>
            <a:r>
              <a:rPr lang="en-PK" sz="2400" dirty="0"/>
              <a:t>developing OHSS (5%)</a:t>
            </a:r>
          </a:p>
          <a:p>
            <a:r>
              <a:rPr lang="en-PK" sz="2400" dirty="0"/>
              <a:t>4.Medical illness (1 %).</a:t>
            </a:r>
          </a:p>
          <a:p>
            <a:endParaRPr lang="en-PK" sz="2400" dirty="0"/>
          </a:p>
        </p:txBody>
      </p:sp>
    </p:spTree>
    <p:extLst>
      <p:ext uri="{BB962C8B-B14F-4D97-AF65-F5344CB8AC3E}">
        <p14:creationId xmlns:p14="http://schemas.microsoft.com/office/powerpoint/2010/main" val="4151854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E7F3A6-4F37-864D-9BEA-3A25E0A0BD29}"/>
              </a:ext>
            </a:extLst>
          </p:cNvPr>
          <p:cNvSpPr txBox="1"/>
          <p:nvPr/>
        </p:nvSpPr>
        <p:spPr>
          <a:xfrm>
            <a:off x="457199" y="948161"/>
            <a:ext cx="1114697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Luteal Phase Support</a:t>
            </a:r>
          </a:p>
          <a:p>
            <a:endParaRPr lang="en-US" sz="32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/>
              <a:t>Micronised</a:t>
            </a:r>
            <a:r>
              <a:rPr lang="en-US" sz="3200" dirty="0"/>
              <a:t> Progesterone tablets</a:t>
            </a:r>
          </a:p>
          <a:p>
            <a:r>
              <a:rPr lang="en-US" sz="3200" dirty="0"/>
              <a:t>• Oral: 100-200 mg 2-4X/day</a:t>
            </a:r>
          </a:p>
          <a:p>
            <a:r>
              <a:rPr lang="en-US" sz="3200" dirty="0"/>
              <a:t>• Vaginal: 100-200 mg 2X/day</a:t>
            </a:r>
          </a:p>
          <a:p>
            <a:r>
              <a:rPr lang="en-US" sz="3200" dirty="0"/>
              <a:t>• Rectal: 100-200 mg 2X/day</a:t>
            </a:r>
          </a:p>
          <a:p>
            <a:endParaRPr lang="en-US" sz="32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/>
              <a:t>Progesterone Suppository</a:t>
            </a:r>
          </a:p>
          <a:p>
            <a:r>
              <a:rPr lang="en-US" sz="3200" dirty="0"/>
              <a:t>	 200-400 mg </a:t>
            </a:r>
            <a:r>
              <a:rPr lang="en-US" sz="3200" dirty="0" err="1"/>
              <a:t>vag</a:t>
            </a:r>
            <a:r>
              <a:rPr lang="en-US" sz="3200" dirty="0"/>
              <a:t>. or rectally 1-2X/day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/>
              <a:t>IM Progesterone 100 mg 1x/day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/>
              <a:t>Progesterone gel (8%)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69850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E6AF7E-4EEC-1AB2-CEB7-2425F853305C}"/>
              </a:ext>
            </a:extLst>
          </p:cNvPr>
          <p:cNvSpPr txBox="1"/>
          <p:nvPr/>
        </p:nvSpPr>
        <p:spPr>
          <a:xfrm>
            <a:off x="619125" y="977801"/>
            <a:ext cx="10782300" cy="518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is success in IVF treatment</a:t>
            </a:r>
          </a:p>
          <a:p>
            <a:endParaRPr lang="en-US" sz="2800" dirty="0"/>
          </a:p>
          <a:p>
            <a:r>
              <a:rPr lang="en-US" sz="2800" dirty="0"/>
              <a:t>• Live birth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•Reduce cancellation due to poor response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• Reduce cancellation and hospitalization due to OHSS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• Reduce multiple pregnancies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• Minimize stimulation burden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• Achieve high chance of pregnancy</a:t>
            </a:r>
          </a:p>
          <a:p>
            <a:pPr>
              <a:lnSpc>
                <a:spcPct val="150000"/>
              </a:lnSpc>
            </a:pPr>
            <a:endParaRPr lang="en-PK" sz="2800" dirty="0"/>
          </a:p>
        </p:txBody>
      </p:sp>
    </p:spTree>
    <p:extLst>
      <p:ext uri="{BB962C8B-B14F-4D97-AF65-F5344CB8AC3E}">
        <p14:creationId xmlns:p14="http://schemas.microsoft.com/office/powerpoint/2010/main" val="23279043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9638C-E410-DFAC-EF1B-5BECA4436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K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BFB752-B2AF-3B99-8BCE-492A860CC4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376" t="4138" r="2172" b="14979"/>
          <a:stretch/>
        </p:blipFill>
        <p:spPr>
          <a:xfrm>
            <a:off x="2278380" y="1005840"/>
            <a:ext cx="6591300" cy="576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0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F00601-CCA9-A8D3-0B27-2CA799F13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0"/>
            <a:ext cx="63115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61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7024-38A9-3752-1FB5-325FB1663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C96751-6E8E-E9BB-EF35-44FD945E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111"/>
          <a:stretch/>
        </p:blipFill>
        <p:spPr>
          <a:xfrm>
            <a:off x="2202180" y="83820"/>
            <a:ext cx="6149459" cy="677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3031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F27BD5-E28F-FE27-0332-24B7519C37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56" b="18556"/>
          <a:stretch/>
        </p:blipFill>
        <p:spPr>
          <a:xfrm>
            <a:off x="2171700" y="53340"/>
            <a:ext cx="7048500" cy="660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9506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4036A2-CB2E-5C33-1ED4-FD366B1263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56" b="17889"/>
          <a:stretch/>
        </p:blipFill>
        <p:spPr>
          <a:xfrm>
            <a:off x="2247900" y="182880"/>
            <a:ext cx="7200899" cy="639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570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736FF9-A113-22E0-7C8E-D5C4411D4F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333" b="14333"/>
          <a:stretch/>
        </p:blipFill>
        <p:spPr>
          <a:xfrm>
            <a:off x="1965960" y="91440"/>
            <a:ext cx="6324064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50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075724-E86E-66C0-3066-9BD4D4036B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334" b="11888"/>
          <a:stretch/>
        </p:blipFill>
        <p:spPr>
          <a:xfrm>
            <a:off x="1440181" y="0"/>
            <a:ext cx="729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547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C1DCA1-CB8E-D802-F237-8F1EF25E6D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204" t="31556" r="1204" b="16105"/>
          <a:stretch/>
        </p:blipFill>
        <p:spPr>
          <a:xfrm>
            <a:off x="1432560" y="91440"/>
            <a:ext cx="7284720" cy="608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10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5C5D35-9154-9985-F0BF-FC86200767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12" b="18556"/>
          <a:stretch/>
        </p:blipFill>
        <p:spPr>
          <a:xfrm>
            <a:off x="1600200" y="137160"/>
            <a:ext cx="6617494" cy="64846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0F7E286-8164-2C11-0FFC-48E7B0FC1F86}"/>
              </a:ext>
            </a:extLst>
          </p:cNvPr>
          <p:cNvSpPr/>
          <p:nvPr/>
        </p:nvSpPr>
        <p:spPr>
          <a:xfrm>
            <a:off x="2575560" y="655320"/>
            <a:ext cx="112014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7739612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F354C-326D-A69F-3274-74062D6C3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0B1E-FE28-AC9C-1084-885B6DE54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 message</a:t>
            </a:r>
            <a:endParaRPr lang="en-PK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C94BFC-B259-50BF-1009-EE8E21C81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965960"/>
            <a:ext cx="9613861" cy="397022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Personalization of Protocol…..One Size </a:t>
            </a:r>
            <a:r>
              <a:rPr lang="en-US" dirty="0" err="1"/>
              <a:t>Doesnot</a:t>
            </a:r>
            <a:r>
              <a:rPr lang="en-US" dirty="0"/>
              <a:t> Fit All</a:t>
            </a:r>
          </a:p>
          <a:p>
            <a:pPr>
              <a:lnSpc>
                <a:spcPct val="150000"/>
              </a:lnSpc>
            </a:pPr>
            <a:r>
              <a:rPr lang="en-US" dirty="0"/>
              <a:t>Choice of protocol</a:t>
            </a:r>
          </a:p>
          <a:p>
            <a:pPr>
              <a:lnSpc>
                <a:spcPct val="150000"/>
              </a:lnSpc>
            </a:pPr>
            <a:r>
              <a:rPr lang="en-US" dirty="0"/>
              <a:t>Close monitoring through ultrasound and hormonal assessment is crucial</a:t>
            </a:r>
          </a:p>
          <a:p>
            <a:pPr>
              <a:lnSpc>
                <a:spcPct val="150000"/>
              </a:lnSpc>
            </a:pPr>
            <a:r>
              <a:rPr lang="en-US" dirty="0"/>
              <a:t>Patient safety….. Minimize the risks of OHSS and multiple pregnancy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42401708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820E05-7F15-738F-F7D3-2A1E04EC2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340" y="754380"/>
            <a:ext cx="7109460" cy="58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28224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1812</TotalTime>
  <Words>1498</Words>
  <Application>Microsoft Office PowerPoint</Application>
  <PresentationFormat>Widescreen</PresentationFormat>
  <Paragraphs>237</Paragraphs>
  <Slides>39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Trebuchet MS</vt:lpstr>
      <vt:lpstr>Wingdings</vt:lpstr>
      <vt:lpstr>Berlin</vt:lpstr>
      <vt:lpstr>Ovarian stimulation Protocols  in ART</vt:lpstr>
      <vt:lpstr>Objectives</vt:lpstr>
      <vt:lpstr>Aim of Ovarian Stimulation Protocol</vt:lpstr>
      <vt:lpstr>Ovarian Stimulation Protocols</vt:lpstr>
      <vt:lpstr>Injections of ART</vt:lpstr>
      <vt:lpstr>PowerPoint Presentation</vt:lpstr>
      <vt:lpstr>PowerPoint Presentation</vt:lpstr>
      <vt:lpstr>PowerPoint Presentation</vt:lpstr>
      <vt:lpstr>PowerPoint Presentation</vt:lpstr>
      <vt:lpstr> FSH starting dose (IU/day)  </vt:lpstr>
      <vt:lpstr>Ovarian stimulation and monitoring</vt:lpstr>
      <vt:lpstr>PowerPoint Presentation</vt:lpstr>
      <vt:lpstr>   Effects of GnRha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Dual Trigger</vt:lpstr>
      <vt:lpstr>Cycle cancellation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Take home message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Shamila Ijaz</dc:creator>
  <cp:lastModifiedBy>Shamila Ijaz</cp:lastModifiedBy>
  <cp:revision>29</cp:revision>
  <dcterms:created xsi:type="dcterms:W3CDTF">2025-02-15T16:46:37Z</dcterms:created>
  <dcterms:modified xsi:type="dcterms:W3CDTF">2025-02-20T18:19:34Z</dcterms:modified>
</cp:coreProperties>
</file>